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7"/>
  </p:handoutMasterIdLst>
  <p:sldIdLst>
    <p:sldId id="256" r:id="rId2"/>
    <p:sldId id="257" r:id="rId3"/>
    <p:sldId id="296" r:id="rId4"/>
    <p:sldId id="276" r:id="rId5"/>
    <p:sldId id="293" r:id="rId6"/>
    <p:sldId id="277" r:id="rId7"/>
    <p:sldId id="281" r:id="rId8"/>
    <p:sldId id="292" r:id="rId9"/>
    <p:sldId id="278" r:id="rId10"/>
    <p:sldId id="261" r:id="rId11"/>
    <p:sldId id="280" r:id="rId12"/>
    <p:sldId id="291" r:id="rId13"/>
    <p:sldId id="297" r:id="rId14"/>
    <p:sldId id="274" r:id="rId15"/>
    <p:sldId id="264" r:id="rId16"/>
    <p:sldId id="270" r:id="rId17"/>
    <p:sldId id="271" r:id="rId18"/>
    <p:sldId id="267" r:id="rId19"/>
    <p:sldId id="265" r:id="rId20"/>
    <p:sldId id="294" r:id="rId21"/>
    <p:sldId id="272" r:id="rId22"/>
    <p:sldId id="268" r:id="rId23"/>
    <p:sldId id="269" r:id="rId24"/>
    <p:sldId id="295" r:id="rId25"/>
    <p:sldId id="27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349" autoAdjust="0"/>
  </p:normalViewPr>
  <p:slideViewPr>
    <p:cSldViewPr>
      <p:cViewPr>
        <p:scale>
          <a:sx n="90" d="100"/>
          <a:sy n="90" d="100"/>
        </p:scale>
        <p:origin x="-1002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09722-F8DC-4490-9313-BCF73154478F}" type="datetimeFigureOut">
              <a:rPr lang="ru-RU" smtClean="0"/>
              <a:pPr/>
              <a:t>12.11.2024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5125B-7567-45AF-94E3-8EC9BC726956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jpeg"/><Relationship Id="rId9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space.hnpu.edu.ua/handle/123456789/16737" TargetMode="Externa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hyperlink" Target="http://dspace.hnpu.edu.ua/handle/123456789/2158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hyperlink" Target="http://dspace.hnpu.edu.ua/handle/123456789/262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skarb.library@gmail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82042">
            <a:off x="3348221" y="1277826"/>
            <a:ext cx="2529141" cy="9382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71612"/>
            <a:ext cx="9144000" cy="2928958"/>
          </a:xfrm>
        </p:spPr>
        <p:txBody>
          <a:bodyPr>
            <a:normAutofit/>
          </a:bodyPr>
          <a:lstStyle/>
          <a:p>
            <a:r>
              <a:rPr lang="ru-RU" sz="4800" b="1" dirty="0" err="1"/>
              <a:t>Науковець</a:t>
            </a:r>
            <a:r>
              <a:rPr lang="ru-RU" sz="4800" b="1" dirty="0"/>
              <a:t> </a:t>
            </a:r>
            <a:r>
              <a:rPr lang="ru-RU" sz="4800" b="1" dirty="0" err="1"/>
              <a:t>від</a:t>
            </a:r>
            <a:r>
              <a:rPr lang="ru-RU" sz="4800" b="1" dirty="0"/>
              <a:t> Бога: </a:t>
            </a:r>
            <a:br>
              <a:rPr lang="ru-RU" sz="4800" b="1" dirty="0"/>
            </a:br>
            <a:r>
              <a:rPr lang="ru-RU" sz="4800" b="1" dirty="0"/>
              <a:t>БЛУДОВ ВАЛЕРІЙ ЯКОВИЧ </a:t>
            </a:r>
            <a:r>
              <a:rPr lang="ru-RU" sz="3200" dirty="0"/>
              <a:t>– </a:t>
            </a:r>
            <a:br>
              <a:rPr lang="ru-RU" sz="3200" dirty="0"/>
            </a:br>
            <a:r>
              <a:rPr lang="ru-RU" sz="2200" dirty="0"/>
              <a:t>кандидат </a:t>
            </a:r>
            <a:r>
              <a:rPr lang="ru-RU" sz="2200" dirty="0" err="1"/>
              <a:t>фізико</a:t>
            </a:r>
            <a:r>
              <a:rPr lang="uk-UA" sz="2200" dirty="0"/>
              <a:t>-</a:t>
            </a:r>
            <a:r>
              <a:rPr lang="ru-RU" sz="2200" dirty="0" err="1"/>
              <a:t>математичних</a:t>
            </a:r>
            <a:r>
              <a:rPr lang="ru-RU" sz="2200" dirty="0"/>
              <a:t> наук, доцент </a:t>
            </a:r>
            <a:r>
              <a:rPr lang="ru-RU" sz="2200" dirty="0" err="1"/>
              <a:t>кафедри</a:t>
            </a:r>
            <a:r>
              <a:rPr lang="ru-RU" sz="2200" dirty="0"/>
              <a:t> </a:t>
            </a:r>
            <a:r>
              <a:rPr lang="ru-RU" sz="2200" dirty="0" err="1"/>
              <a:t>фізики</a:t>
            </a:r>
            <a:r>
              <a:rPr lang="ru-RU" sz="2200" dirty="0"/>
              <a:t> і </a:t>
            </a:r>
            <a:r>
              <a:rPr lang="ru-RU" sz="2200" dirty="0" err="1"/>
              <a:t>хімії</a:t>
            </a:r>
            <a:r>
              <a:rPr lang="ru-RU" sz="2200" dirty="0"/>
              <a:t> </a:t>
            </a:r>
            <a:br>
              <a:rPr lang="ru-RU" sz="2200" dirty="0"/>
            </a:br>
            <a:r>
              <a:rPr lang="ru-RU" sz="2200" dirty="0"/>
              <a:t>ХНПУ </a:t>
            </a:r>
            <a:r>
              <a:rPr lang="ru-RU" sz="2200" dirty="0" err="1"/>
              <a:t>імені</a:t>
            </a:r>
            <a:r>
              <a:rPr lang="ru-RU" sz="2200" dirty="0"/>
              <a:t> Г. С. Сковороди </a:t>
            </a:r>
            <a:endParaRPr lang="uk-UA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2852"/>
            <a:ext cx="9144000" cy="142876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uk-UA" altLang="uk-UA" sz="2400" b="1" i="1" dirty="0">
                <a:solidFill>
                  <a:srgbClr val="002060"/>
                </a:solidFill>
              </a:rPr>
              <a:t>Харківського національного педагогічного університету 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uk-UA" altLang="uk-UA" sz="2400" b="1" i="1" dirty="0">
                <a:solidFill>
                  <a:srgbClr val="002060"/>
                </a:solidFill>
              </a:rPr>
              <a:t>імені Г. С. Сковороди</a:t>
            </a:r>
          </a:p>
          <a:p>
            <a:pPr>
              <a:lnSpc>
                <a:spcPct val="90000"/>
              </a:lnSpc>
            </a:pPr>
            <a:endParaRPr lang="uk-UA" altLang="uk-UA" sz="800" b="1" i="1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uk-UA" altLang="uk-UA" sz="2400" b="1" dirty="0">
                <a:solidFill>
                  <a:srgbClr val="002060"/>
                </a:solidFill>
              </a:rPr>
              <a:t>Наукова бібліотека</a:t>
            </a:r>
            <a:endParaRPr lang="uk-UA" sz="2400" dirty="0">
              <a:solidFill>
                <a:srgbClr val="002060"/>
              </a:solidFill>
            </a:endParaRPr>
          </a:p>
        </p:txBody>
      </p:sp>
      <p:pic>
        <p:nvPicPr>
          <p:cNvPr id="3075" name="Picture 3" descr="F:\ПЛАН-2024\БЛУДОВ\Блудов-профи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143380"/>
            <a:ext cx="3333773" cy="2500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571480"/>
            <a:ext cx="858837" cy="8286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0892" y="571480"/>
            <a:ext cx="828675" cy="828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Подзаголовок 2"/>
          <p:cNvSpPr txBox="1">
            <a:spLocks/>
          </p:cNvSpPr>
          <p:nvPr/>
        </p:nvSpPr>
        <p:spPr>
          <a:xfrm>
            <a:off x="0" y="6500834"/>
            <a:ext cx="9144000" cy="357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altLang="uk-UA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Харків</a:t>
            </a:r>
            <a:r>
              <a:rPr kumimoji="0" lang="uk-UA" altLang="uk-UA" b="1" i="1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2024</a:t>
            </a:r>
            <a:endParaRPr kumimoji="0" lang="uk-UA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85720" y="4357694"/>
            <a:ext cx="5214974" cy="178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Колекція </a:t>
            </a:r>
            <a:r>
              <a:rPr kumimoji="0" lang="ru-RU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наукових</a:t>
            </a: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праць</a:t>
            </a: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В.</a:t>
            </a:r>
            <a:r>
              <a:rPr kumimoji="0" lang="ru-RU" sz="2400" b="0" i="1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Я. </a:t>
            </a:r>
            <a:r>
              <a:rPr kumimoji="0" lang="ru-RU" sz="2400" b="0" i="1" u="none" strike="noStrike" kern="1200" cap="none" spc="0" normalizeH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Блудова</a:t>
            </a: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із</a:t>
            </a: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фондів</a:t>
            </a: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наукових</a:t>
            </a: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бібліотек</a:t>
            </a: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Сковородинівського</a:t>
            </a:r>
            <a:r>
              <a:rPr kumimoji="0" lang="ru-RU" sz="2400" b="0" i="1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та </a:t>
            </a:r>
            <a:r>
              <a:rPr kumimoji="0" lang="ru-RU" sz="2400" b="0" i="1" u="none" strike="noStrike" kern="1200" cap="none" spc="0" normalizeH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Каразінського</a:t>
            </a:r>
            <a:r>
              <a:rPr kumimoji="0" lang="ru-RU" sz="2400" b="0" i="1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0" i="1" u="none" strike="noStrike" kern="1200" cap="none" spc="0" normalizeH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університетів</a:t>
            </a: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uk-UA" sz="24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2444278" y="1633673"/>
            <a:ext cx="4429156" cy="1643074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85720" y="3143248"/>
            <a:ext cx="4114800" cy="3554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1600" dirty="0"/>
              <a:t>Викладачі, які в свій час вели дослідницьку</a:t>
            </a:r>
            <a:r>
              <a:rPr lang="ru-RU" sz="1600" dirty="0"/>
              <a:t> </a:t>
            </a:r>
            <a:r>
              <a:rPr lang="uk-UA" sz="1600" dirty="0"/>
              <a:t>роботу з окремих питань фізики твердого тіла та радіаційного</a:t>
            </a:r>
            <a:r>
              <a:rPr lang="ru-RU" sz="1600" dirty="0"/>
              <a:t> </a:t>
            </a:r>
            <a:r>
              <a:rPr lang="uk-UA" sz="1600" dirty="0"/>
              <a:t>матеріалознавства:</a:t>
            </a:r>
          </a:p>
          <a:p>
            <a:r>
              <a:rPr lang="uk-UA" sz="1600" b="1" i="1" dirty="0"/>
              <a:t>В.Г. Куліш, </a:t>
            </a:r>
          </a:p>
          <a:p>
            <a:r>
              <a:rPr lang="uk-UA" sz="1600" b="1" i="1" dirty="0"/>
              <a:t>Р.Г. Ларін, </a:t>
            </a:r>
          </a:p>
          <a:p>
            <a:r>
              <a:rPr lang="uk-UA" sz="1600" b="1" i="1" dirty="0"/>
              <a:t>Ю.В. Литвинов, </a:t>
            </a:r>
          </a:p>
          <a:p>
            <a:r>
              <a:rPr lang="uk-UA" sz="1600" b="1" i="1" dirty="0"/>
              <a:t>О.М. </a:t>
            </a:r>
            <a:r>
              <a:rPr lang="uk-UA" sz="1600" b="1" i="1" dirty="0" err="1"/>
              <a:t>Мялова</a:t>
            </a:r>
            <a:r>
              <a:rPr lang="uk-UA" sz="1600" b="1" i="1" dirty="0"/>
              <a:t>,</a:t>
            </a:r>
          </a:p>
          <a:p>
            <a:r>
              <a:rPr lang="uk-UA" sz="1600" b="1" i="1" dirty="0"/>
              <a:t>В.М. </a:t>
            </a:r>
            <a:r>
              <a:rPr lang="uk-UA" sz="1600" b="1" i="1" dirty="0" err="1"/>
              <a:t>Сергеєв</a:t>
            </a:r>
            <a:r>
              <a:rPr lang="uk-UA" sz="1600" b="1" i="1" dirty="0"/>
              <a:t>, </a:t>
            </a:r>
          </a:p>
          <a:p>
            <a:r>
              <a:rPr lang="uk-UA" sz="1600" b="1" i="1" dirty="0"/>
              <a:t>Л.А. Шишкін</a:t>
            </a:r>
            <a:endParaRPr lang="ru-RU" altLang="uk-UA" sz="1600" b="1" i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242886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663300"/>
                </a:solidFill>
              </a:rPr>
              <a:t>НАПРЯМИ НАУКОВОЇ РОБОТИ КАФЕДРИ ФІЗИКИ</a:t>
            </a:r>
            <a:r>
              <a:rPr lang="ru-RU" sz="2200" b="1" dirty="0">
                <a:solidFill>
                  <a:srgbClr val="663300"/>
                </a:solidFill>
              </a:rPr>
              <a:t/>
            </a:r>
            <a:br>
              <a:rPr lang="ru-RU" sz="2200" b="1" dirty="0">
                <a:solidFill>
                  <a:srgbClr val="663300"/>
                </a:solidFill>
              </a:rPr>
            </a:br>
            <a:r>
              <a:rPr lang="ru-RU" sz="2200" b="1" dirty="0">
                <a:solidFill>
                  <a:srgbClr val="663300"/>
                </a:solidFill>
              </a:rPr>
              <a:t/>
            </a:r>
            <a:br>
              <a:rPr lang="ru-RU" sz="2200" b="1" dirty="0">
                <a:solidFill>
                  <a:srgbClr val="663300"/>
                </a:solidFill>
              </a:rPr>
            </a:br>
            <a:r>
              <a:rPr lang="ru-RU" sz="2200" b="1" dirty="0">
                <a:solidFill>
                  <a:srgbClr val="663300"/>
                </a:solidFill>
              </a:rPr>
              <a:t/>
            </a:r>
            <a:br>
              <a:rPr lang="ru-RU" sz="2200" b="1" dirty="0">
                <a:solidFill>
                  <a:srgbClr val="663300"/>
                </a:solidFill>
              </a:rPr>
            </a:br>
            <a:r>
              <a:rPr lang="ru-RU" sz="2200" b="1" dirty="0" err="1">
                <a:solidFill>
                  <a:srgbClr val="663300"/>
                </a:solidFill>
              </a:rPr>
              <a:t>науково-дослідний</a:t>
            </a:r>
            <a:r>
              <a:rPr lang="ru-RU" sz="2200" b="1" dirty="0">
                <a:solidFill>
                  <a:srgbClr val="663300"/>
                </a:solidFill>
              </a:rPr>
              <a:t> 			</a:t>
            </a:r>
            <a:r>
              <a:rPr lang="ru-RU" sz="2200" b="1" dirty="0" err="1">
                <a:solidFill>
                  <a:srgbClr val="663300"/>
                </a:solidFill>
              </a:rPr>
              <a:t>навчально-методичний</a:t>
            </a:r>
            <a:endParaRPr lang="uk-UA" b="1" dirty="0">
              <a:solidFill>
                <a:srgbClr val="66330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 flipV="1">
            <a:off x="1928794" y="928670"/>
            <a:ext cx="2643206" cy="714380"/>
          </a:xfrm>
          <a:prstGeom prst="straightConnector1">
            <a:avLst/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572000" y="928670"/>
            <a:ext cx="2428892" cy="714380"/>
          </a:xfrm>
          <a:prstGeom prst="straightConnector1">
            <a:avLst/>
          </a:prstGeom>
          <a:ln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одержимое 7"/>
          <p:cNvSpPr txBox="1">
            <a:spLocks/>
          </p:cNvSpPr>
          <p:nvPr/>
        </p:nvSpPr>
        <p:spPr>
          <a:xfrm>
            <a:off x="4714876" y="3143248"/>
            <a:ext cx="4114800" cy="3554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Викладачі, які опікувались</a:t>
            </a:r>
            <a:r>
              <a:rPr kumimoji="0" lang="uk-UA" sz="16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саме цим напрямом</a:t>
            </a:r>
            <a:r>
              <a:rPr kumimoji="0" lang="uk-UA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uk-UA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uk-UA" sz="1600" b="1" i="1" dirty="0"/>
              <a:t>Н.П. </a:t>
            </a:r>
            <a:r>
              <a:rPr lang="uk-UA" sz="1600" b="1" i="1" dirty="0" err="1"/>
              <a:t>Барбашева</a:t>
            </a:r>
            <a:r>
              <a:rPr lang="uk-UA" sz="1600" b="1" i="1" dirty="0"/>
              <a:t>,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uk-UA" sz="3200" b="1" i="1" dirty="0">
                <a:solidFill>
                  <a:schemeClr val="tx2">
                    <a:lumMod val="50000"/>
                  </a:schemeClr>
                </a:solidFill>
              </a:rPr>
              <a:t>В.Я. </a:t>
            </a:r>
            <a:r>
              <a:rPr lang="uk-UA" sz="3200" b="1" i="1" dirty="0" err="1">
                <a:solidFill>
                  <a:schemeClr val="tx2">
                    <a:lumMod val="50000"/>
                  </a:schemeClr>
                </a:solidFill>
              </a:rPr>
              <a:t>Блудов</a:t>
            </a:r>
            <a:r>
              <a:rPr lang="uk-UA" sz="3200" b="1" i="1" dirty="0">
                <a:solidFill>
                  <a:schemeClr val="tx2">
                    <a:lumMod val="50000"/>
                  </a:schemeClr>
                </a:solidFill>
              </a:rPr>
              <a:t>, </a:t>
            </a:r>
            <a:endParaRPr lang="uk-UA" sz="3200" b="1" i="1" dirty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uk-UA" sz="1600" b="1" i="1" dirty="0"/>
              <a:t>М.М. </a:t>
            </a:r>
            <a:r>
              <a:rPr lang="uk-UA" sz="1600" b="1" i="1" dirty="0" err="1"/>
              <a:t>Богомолов</a:t>
            </a:r>
            <a:r>
              <a:rPr lang="uk-UA" sz="1600" b="1" i="1" dirty="0"/>
              <a:t>,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uk-UA" sz="1600" b="1" i="1" dirty="0"/>
              <a:t>М.В. </a:t>
            </a:r>
            <a:r>
              <a:rPr lang="uk-UA" sz="1600" b="1" i="1" dirty="0" err="1"/>
              <a:t>Гадецький</a:t>
            </a:r>
            <a:r>
              <a:rPr lang="uk-UA" sz="1600" b="1" i="1" dirty="0"/>
              <a:t>,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uk-UA" sz="1600" b="1" i="1" dirty="0"/>
              <a:t>О.Г. Галицький,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uk-UA" sz="1600" b="1" i="1" dirty="0"/>
              <a:t>Г.В. </a:t>
            </a:r>
            <a:r>
              <a:rPr lang="uk-UA" sz="1600" b="1" i="1" dirty="0" err="1"/>
              <a:t>Дейниченко</a:t>
            </a:r>
            <a:r>
              <a:rPr lang="uk-UA" sz="1600" b="1" i="1" dirty="0"/>
              <a:t>,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uk-UA" sz="1600" b="1" i="1" dirty="0"/>
              <a:t>Р.С. </a:t>
            </a:r>
            <a:r>
              <a:rPr lang="uk-UA" sz="1600" b="1" i="1" dirty="0" err="1"/>
              <a:t>Слободюк</a:t>
            </a:r>
            <a:r>
              <a:rPr lang="uk-UA" sz="1600" b="1" i="1" dirty="0"/>
              <a:t>,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uk-UA" sz="1600" b="1" i="1" dirty="0"/>
              <a:t>Н.О. </a:t>
            </a:r>
            <a:r>
              <a:rPr lang="uk-UA" sz="1600" b="1" i="1" dirty="0" err="1"/>
              <a:t>Тертишнікова</a:t>
            </a:r>
            <a:r>
              <a:rPr lang="uk-UA" sz="1600" b="1" i="1" dirty="0"/>
              <a:t>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uk-UA" sz="16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1714480" y="2071678"/>
            <a:ext cx="357190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Стрелка вниз 18"/>
          <p:cNvSpPr/>
          <p:nvPr/>
        </p:nvSpPr>
        <p:spPr>
          <a:xfrm>
            <a:off x="6786578" y="2071678"/>
            <a:ext cx="357190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187337" y="141577"/>
            <a:ext cx="2268892" cy="841686"/>
          </a:xfrm>
          <a:prstGeom prst="rect">
            <a:avLst/>
          </a:prstGeom>
        </p:spPr>
      </p:pic>
      <p:pic>
        <p:nvPicPr>
          <p:cNvPr id="5" name="Рисунок 4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6687151" y="138255"/>
            <a:ext cx="2215643" cy="821932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66508" y="1556792"/>
            <a:ext cx="4104456" cy="515835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err="1"/>
              <a:t>Харківський</a:t>
            </a:r>
            <a:r>
              <a:rPr lang="ru-RU" sz="2400" b="1" dirty="0"/>
              <a:t> </a:t>
            </a:r>
            <a:r>
              <a:rPr lang="ru-RU" sz="2400" b="1" dirty="0" err="1"/>
              <a:t>національний</a:t>
            </a:r>
            <a:r>
              <a:rPr lang="ru-RU" sz="2400" b="1" dirty="0"/>
              <a:t> </a:t>
            </a:r>
            <a:r>
              <a:rPr lang="ru-RU" sz="2400" b="1" dirty="0" err="1"/>
              <a:t>університет</a:t>
            </a:r>
            <a:r>
              <a:rPr lang="ru-RU" sz="2400" b="1" dirty="0"/>
              <a:t>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err="1"/>
              <a:t>імені</a:t>
            </a:r>
            <a:r>
              <a:rPr lang="ru-RU" sz="2400" b="1" dirty="0"/>
              <a:t> В. Н. </a:t>
            </a:r>
            <a:r>
              <a:rPr lang="ru-RU" sz="2400" b="1" dirty="0" err="1"/>
              <a:t>Каразіна</a:t>
            </a:r>
            <a:endParaRPr lang="ru-RU" sz="2400" b="1" dirty="0"/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/>
              <a:t>некогерентного </a:t>
            </a:r>
            <a:r>
              <a:rPr lang="ru-RU" sz="1600" dirty="0" err="1"/>
              <a:t>розсіювання</a:t>
            </a:r>
            <a:r>
              <a:rPr lang="ru-RU" sz="1600" dirty="0"/>
              <a:t> </a:t>
            </a:r>
            <a:r>
              <a:rPr lang="ru-RU" sz="1600" dirty="0" err="1"/>
              <a:t>радіохвиль</a:t>
            </a:r>
            <a:r>
              <a:rPr lang="ru-RU" sz="1600" dirty="0"/>
              <a:t> </a:t>
            </a:r>
            <a:r>
              <a:rPr lang="ru-RU" sz="1600" dirty="0" err="1"/>
              <a:t>іоносферою</a:t>
            </a:r>
            <a:r>
              <a:rPr lang="ru-RU" sz="1600" dirty="0"/>
              <a:t>,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 err="1"/>
              <a:t>тонкої</a:t>
            </a:r>
            <a:r>
              <a:rPr lang="ru-RU" sz="1600" dirty="0"/>
              <a:t> </a:t>
            </a:r>
            <a:r>
              <a:rPr lang="ru-RU" sz="1600" dirty="0" err="1"/>
              <a:t>структури</a:t>
            </a:r>
            <a:r>
              <a:rPr lang="ru-RU" sz="1600" dirty="0"/>
              <a:t> </a:t>
            </a:r>
            <a:r>
              <a:rPr lang="ru-RU" sz="1600" dirty="0" err="1"/>
              <a:t>іоносфери</a:t>
            </a:r>
            <a:r>
              <a:rPr lang="ru-RU" sz="1600" dirty="0"/>
              <a:t>,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 err="1"/>
              <a:t>параметрів</a:t>
            </a:r>
            <a:r>
              <a:rPr lang="ru-RU" sz="1600" dirty="0"/>
              <a:t> </a:t>
            </a:r>
            <a:r>
              <a:rPr lang="ru-RU" sz="1600" dirty="0" err="1"/>
              <a:t>мікропроцесів</a:t>
            </a:r>
            <a:r>
              <a:rPr lang="ru-RU" sz="1600" dirty="0"/>
              <a:t> у </a:t>
            </a:r>
            <a:r>
              <a:rPr lang="ru-RU" sz="1600" dirty="0" err="1"/>
              <a:t>магнітоактивній</a:t>
            </a:r>
            <a:r>
              <a:rPr lang="ru-RU" sz="1600" dirty="0"/>
              <a:t> </a:t>
            </a:r>
            <a:r>
              <a:rPr lang="ru-RU" sz="1600" dirty="0" err="1"/>
              <a:t>іоносферній</a:t>
            </a:r>
            <a:r>
              <a:rPr lang="ru-RU" sz="1600" dirty="0"/>
              <a:t> </a:t>
            </a:r>
            <a:r>
              <a:rPr lang="ru-RU" sz="1600" dirty="0" err="1"/>
              <a:t>плазмі</a:t>
            </a:r>
            <a:r>
              <a:rPr lang="ru-RU" sz="1600" dirty="0"/>
              <a:t>,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 err="1"/>
              <a:t>створення</a:t>
            </a:r>
            <a:r>
              <a:rPr lang="ru-RU" sz="1600" dirty="0"/>
              <a:t> </a:t>
            </a:r>
            <a:r>
              <a:rPr lang="ru-RU" sz="1600" dirty="0" err="1"/>
              <a:t>антирадарів</a:t>
            </a:r>
            <a:r>
              <a:rPr lang="ru-RU" sz="1600" dirty="0"/>
              <a:t> та </a:t>
            </a:r>
            <a:r>
              <a:rPr lang="ru-RU" sz="1600" dirty="0" err="1"/>
              <a:t>ін</a:t>
            </a:r>
            <a:r>
              <a:rPr lang="ru-RU" sz="1600" dirty="0"/>
              <a:t>. </a:t>
            </a:r>
            <a:r>
              <a:rPr lang="ru-RU" sz="1600" dirty="0" err="1"/>
              <a:t>виконувались</a:t>
            </a:r>
            <a:r>
              <a:rPr lang="ru-RU" sz="1600" dirty="0"/>
              <a:t> за оборонною тематикою для </a:t>
            </a:r>
            <a:r>
              <a:rPr lang="ru-RU" sz="1600" dirty="0" err="1"/>
              <a:t>співробітників</a:t>
            </a:r>
            <a:r>
              <a:rPr lang="ru-RU" sz="1600" dirty="0"/>
              <a:t> </a:t>
            </a:r>
            <a:r>
              <a:rPr lang="ru-RU" sz="1600" dirty="0" err="1"/>
              <a:t>Артилерійської</a:t>
            </a:r>
            <a:r>
              <a:rPr lang="ru-RU" sz="1600" dirty="0"/>
              <a:t> </a:t>
            </a:r>
            <a:r>
              <a:rPr lang="ru-RU" sz="1600" dirty="0" err="1"/>
              <a:t>академії</a:t>
            </a:r>
            <a:r>
              <a:rPr lang="ru-RU" sz="1600" dirty="0"/>
              <a:t> </a:t>
            </a:r>
            <a:r>
              <a:rPr lang="ru-RU" sz="1600" dirty="0" err="1"/>
              <a:t>ім</a:t>
            </a:r>
            <a:r>
              <a:rPr lang="ru-RU" sz="1600" dirty="0"/>
              <a:t>. Л.О. Говорова (</a:t>
            </a:r>
            <a:r>
              <a:rPr lang="ru-RU" sz="1600" dirty="0" err="1"/>
              <a:t>АртА</a:t>
            </a:r>
            <a:r>
              <a:rPr lang="ru-RU" sz="1600" dirty="0"/>
              <a:t>) в межах </a:t>
            </a:r>
            <a:r>
              <a:rPr lang="ru-RU" sz="1600" dirty="0" err="1"/>
              <a:t>спеціалізованих</a:t>
            </a:r>
            <a:r>
              <a:rPr lang="ru-RU" sz="1600" dirty="0"/>
              <a:t> </a:t>
            </a:r>
            <a:r>
              <a:rPr lang="ru-RU" sz="1600" dirty="0" err="1"/>
              <a:t>програм</a:t>
            </a:r>
            <a:r>
              <a:rPr lang="ru-RU" sz="1600" dirty="0"/>
              <a:t> </a:t>
            </a:r>
            <a:r>
              <a:rPr lang="ru-RU" sz="1600" dirty="0" err="1"/>
              <a:t>Міністерства</a:t>
            </a:r>
            <a:r>
              <a:rPr lang="ru-RU" sz="1600" dirty="0"/>
              <a:t> оборони СРСР. </a:t>
            </a:r>
          </a:p>
          <a:p>
            <a:pPr marL="0" indent="0" algn="just">
              <a:buNone/>
            </a:pPr>
            <a:endParaRPr lang="ru-RU" sz="1600" dirty="0"/>
          </a:p>
          <a:p>
            <a:pPr marL="0" indent="0" algn="just">
              <a:buNone/>
            </a:pPr>
            <a:r>
              <a:rPr lang="ru-RU" sz="1600" b="1" dirty="0"/>
              <a:t>Результати </a:t>
            </a:r>
            <a:r>
              <a:rPr lang="ru-RU" sz="1600" b="1" dirty="0" err="1"/>
              <a:t>цих</a:t>
            </a:r>
            <a:r>
              <a:rPr lang="ru-RU" sz="1600" b="1" dirty="0"/>
              <a:t> </a:t>
            </a:r>
            <a:r>
              <a:rPr lang="ru-RU" sz="1600" b="1" dirty="0" err="1"/>
              <a:t>досліджень</a:t>
            </a:r>
            <a:r>
              <a:rPr lang="ru-RU" sz="1600" b="1" dirty="0"/>
              <a:t> не </a:t>
            </a:r>
            <a:r>
              <a:rPr lang="ru-RU" sz="1600" b="1" dirty="0" err="1"/>
              <a:t>втратили</a:t>
            </a:r>
            <a:r>
              <a:rPr lang="ru-RU" sz="1600" b="1" dirty="0"/>
              <a:t> </a:t>
            </a:r>
            <a:r>
              <a:rPr lang="ru-RU" sz="1600" b="1" dirty="0" err="1"/>
              <a:t>свого</a:t>
            </a:r>
            <a:r>
              <a:rPr lang="ru-RU" sz="1600" b="1" dirty="0"/>
              <a:t> </a:t>
            </a:r>
            <a:r>
              <a:rPr lang="ru-RU" sz="1600" b="1" dirty="0" err="1"/>
              <a:t>значення</a:t>
            </a:r>
            <a:r>
              <a:rPr lang="ru-RU" sz="1600" b="1" dirty="0"/>
              <a:t> і в наш час та </a:t>
            </a:r>
            <a:r>
              <a:rPr lang="ru-RU" sz="1600" b="1" dirty="0" err="1"/>
              <a:t>знаходяться</a:t>
            </a:r>
            <a:r>
              <a:rPr lang="ru-RU" sz="1600" b="1" dirty="0"/>
              <a:t> </a:t>
            </a:r>
            <a:r>
              <a:rPr lang="ru-RU" sz="1600" b="1" dirty="0" err="1"/>
              <a:t>під</a:t>
            </a:r>
            <a:r>
              <a:rPr lang="ru-RU" sz="1600" b="1" dirty="0"/>
              <a:t> грифом «</a:t>
            </a:r>
            <a:r>
              <a:rPr lang="ru-RU" sz="1600" b="1" dirty="0" err="1"/>
              <a:t>цілком</a:t>
            </a:r>
            <a:r>
              <a:rPr lang="ru-RU" sz="1600" b="1" dirty="0"/>
              <a:t> </a:t>
            </a:r>
            <a:r>
              <a:rPr lang="ru-RU" sz="1600" b="1" dirty="0" err="1"/>
              <a:t>таємно</a:t>
            </a:r>
            <a:r>
              <a:rPr lang="ru-RU" sz="1600" b="1" dirty="0"/>
              <a:t>». </a:t>
            </a:r>
          </a:p>
          <a:p>
            <a:pPr marL="0" indent="0" algn="just">
              <a:buNone/>
            </a:pPr>
            <a:r>
              <a:rPr lang="ru-RU" sz="1600" dirty="0" err="1"/>
              <a:t>Воднораз</a:t>
            </a:r>
            <a:r>
              <a:rPr lang="ru-RU" sz="1600" dirty="0"/>
              <a:t> </a:t>
            </a:r>
            <a:r>
              <a:rPr lang="ru-RU" sz="1600" dirty="0" err="1"/>
              <a:t>теоретичні</a:t>
            </a:r>
            <a:r>
              <a:rPr lang="ru-RU" sz="1600" dirty="0"/>
              <a:t> </a:t>
            </a:r>
            <a:r>
              <a:rPr lang="ru-RU" sz="1600" dirty="0" err="1"/>
              <a:t>аспекти</a:t>
            </a:r>
            <a:r>
              <a:rPr lang="ru-RU" sz="1600" dirty="0"/>
              <a:t> </a:t>
            </a:r>
            <a:r>
              <a:rPr lang="ru-RU" sz="1600" dirty="0" err="1"/>
              <a:t>досліджень</a:t>
            </a:r>
            <a:r>
              <a:rPr lang="ru-RU" sz="1600" dirty="0"/>
              <a:t> </a:t>
            </a:r>
            <a:r>
              <a:rPr lang="ru-RU" sz="1600" dirty="0" err="1"/>
              <a:t>знайшли</a:t>
            </a:r>
            <a:r>
              <a:rPr lang="ru-RU" sz="1600" dirty="0"/>
              <a:t> </a:t>
            </a:r>
            <a:r>
              <a:rPr lang="ru-RU" sz="1600" dirty="0" err="1"/>
              <a:t>своє</a:t>
            </a:r>
            <a:r>
              <a:rPr lang="ru-RU" sz="1600" dirty="0"/>
              <a:t> </a:t>
            </a:r>
            <a:r>
              <a:rPr lang="ru-RU" sz="1600" dirty="0" err="1"/>
              <a:t>відбиття</a:t>
            </a:r>
            <a:r>
              <a:rPr lang="ru-RU" sz="1600" dirty="0"/>
              <a:t> в </a:t>
            </a:r>
            <a:r>
              <a:rPr lang="ru-RU" sz="1600" dirty="0" err="1"/>
              <a:t>чисельних</a:t>
            </a:r>
            <a:r>
              <a:rPr lang="ru-RU" sz="1600" dirty="0"/>
              <a:t> </a:t>
            </a:r>
            <a:r>
              <a:rPr lang="ru-RU" sz="1600" dirty="0" err="1"/>
              <a:t>наукових</a:t>
            </a:r>
            <a:r>
              <a:rPr lang="ru-RU" sz="1600" dirty="0"/>
              <a:t> </a:t>
            </a:r>
            <a:r>
              <a:rPr lang="ru-RU" sz="1600" dirty="0" err="1"/>
              <a:t>працях</a:t>
            </a:r>
            <a:r>
              <a:rPr lang="ru-RU" sz="1600" dirty="0"/>
              <a:t>, </a:t>
            </a:r>
            <a:r>
              <a:rPr lang="ru-RU" sz="1600" dirty="0" err="1"/>
              <a:t>доповідались</a:t>
            </a:r>
            <a:r>
              <a:rPr lang="ru-RU" sz="1600" dirty="0"/>
              <a:t> на </a:t>
            </a:r>
            <a:r>
              <a:rPr lang="ru-RU" sz="1600" dirty="0" err="1"/>
              <a:t>науково-практичних</a:t>
            </a:r>
            <a:r>
              <a:rPr lang="ru-RU" sz="1600" dirty="0"/>
              <a:t> </a:t>
            </a:r>
            <a:r>
              <a:rPr lang="ru-RU" sz="1600" dirty="0" err="1"/>
              <a:t>конференціях</a:t>
            </a:r>
            <a:r>
              <a:rPr lang="ru-RU" sz="1600" dirty="0"/>
              <a:t> </a:t>
            </a:r>
            <a:r>
              <a:rPr lang="ru-RU" sz="1600" dirty="0" err="1"/>
              <a:t>різногорівня</a:t>
            </a:r>
            <a:r>
              <a:rPr lang="ru-RU" sz="1600" dirty="0"/>
              <a:t>, </a:t>
            </a:r>
            <a:r>
              <a:rPr lang="ru-RU" sz="1600" dirty="0" err="1"/>
              <a:t>друкувались</a:t>
            </a:r>
            <a:r>
              <a:rPr lang="ru-RU" sz="1600" dirty="0"/>
              <a:t> у </a:t>
            </a:r>
            <a:r>
              <a:rPr lang="ru-RU" sz="1600" dirty="0" err="1"/>
              <a:t>фахових</a:t>
            </a:r>
            <a:r>
              <a:rPr lang="ru-RU" sz="1600" dirty="0"/>
              <a:t> </a:t>
            </a:r>
            <a:r>
              <a:rPr lang="ru-RU" sz="1600" dirty="0" err="1"/>
              <a:t>виданнях</a:t>
            </a:r>
            <a:r>
              <a:rPr lang="ru-RU" sz="1600" dirty="0"/>
              <a:t>, як </a:t>
            </a:r>
            <a:r>
              <a:rPr lang="ru-RU" sz="1600" dirty="0" err="1"/>
              <a:t>вітчизняних</a:t>
            </a:r>
            <a:r>
              <a:rPr lang="ru-RU" sz="1600" dirty="0"/>
              <a:t>, так і за кордоном, </a:t>
            </a:r>
            <a:r>
              <a:rPr lang="ru-RU" sz="1600" dirty="0" err="1"/>
              <a:t>зокрема</a:t>
            </a:r>
            <a:r>
              <a:rPr lang="ru-RU" sz="1600" dirty="0"/>
              <a:t> «Space Research XI» (</a:t>
            </a:r>
            <a:r>
              <a:rPr lang="ru-RU" sz="1600" dirty="0" err="1"/>
              <a:t>Akademie-Verlag</a:t>
            </a:r>
            <a:r>
              <a:rPr lang="ru-RU" sz="1600" dirty="0"/>
              <a:t>, Berlin, 1971).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112474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663300"/>
                </a:solidFill>
              </a:rPr>
              <a:t>НАУКОВІ ДОСЛІДЖЕННЯ</a:t>
            </a:r>
            <a:endParaRPr lang="uk-UA" b="1" dirty="0">
              <a:solidFill>
                <a:srgbClr val="663300"/>
              </a:solidFill>
            </a:endParaRPr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4716018" y="1488850"/>
            <a:ext cx="4230225" cy="52262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Харківський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національний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педагогічний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університет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імені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Г.С. Сковороди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космічні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іоносферні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радіофізичні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дослідження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педагогічні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дослідження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</a:t>
            </a: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галузі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дидактики </a:t>
            </a: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вищої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та </a:t>
            </a: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середньої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школи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методики </a:t>
            </a: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викладання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фізики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та математики.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Одночасно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 </a:t>
            </a:r>
            <a:r>
              <a:rPr kumimoji="0" lang="ru-RU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викладацькою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діяльністю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здійснював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інтенсивну</a:t>
            </a:r>
            <a:r>
              <a:rPr lang="ru-RU" sz="1400" b="1" dirty="0"/>
              <a:t> </a:t>
            </a:r>
            <a:r>
              <a:rPr kumimoji="0" lang="ru-RU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наукову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роботу, </a:t>
            </a:r>
            <a:r>
              <a:rPr kumimoji="0" lang="ru-RU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неодноразово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керував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госпдоговірними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науково-дослідними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роботами в </a:t>
            </a:r>
            <a:r>
              <a:rPr kumimoji="0" lang="ru-RU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університеті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75DBB47E-9D81-4D32-9191-622A425E0A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0167" y="763349"/>
            <a:ext cx="2357879" cy="725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4DF0B619-E249-431B-A668-3A328E7C9D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4618004" y="763350"/>
            <a:ext cx="2359398" cy="725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08653DA4-382D-4961-9AD0-583F673CA1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93" y="4581128"/>
            <a:ext cx="2862074" cy="1908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217876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2498615" y="2337223"/>
            <a:ext cx="4429156" cy="1643074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49673" y="5373216"/>
            <a:ext cx="4320480" cy="1331728"/>
          </a:xfr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i="1" dirty="0">
                <a:solidFill>
                  <a:srgbClr val="002060"/>
                </a:solidFill>
                <a:latin typeface="Calibri"/>
              </a:rPr>
              <a:t>НАУКОВА</a:t>
            </a: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БІБЛІОТЕКА СКОВОРОДИНІВСЬКОГО УНІВЕРСИТЕТУ</a:t>
            </a:r>
            <a:endParaRPr kumimoji="0" lang="uk-UA" sz="24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44" y="260648"/>
            <a:ext cx="8858312" cy="2448272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663300"/>
                </a:solidFill>
              </a:rPr>
              <a:t>КОЛЕКЦІЯ НАУКОВИХ ПРАЦЬ </a:t>
            </a:r>
            <a:br>
              <a:rPr lang="ru-RU" b="1" dirty="0">
                <a:solidFill>
                  <a:srgbClr val="663300"/>
                </a:solidFill>
              </a:rPr>
            </a:br>
            <a:r>
              <a:rPr lang="ru-RU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ВАЛЕРІЯ ЯКОВИЧА БЛУДОВА </a:t>
            </a:r>
            <a:r>
              <a:rPr lang="ru-RU" b="1" dirty="0">
                <a:solidFill>
                  <a:srgbClr val="663300"/>
                </a:solidFill>
              </a:rPr>
              <a:t/>
            </a:r>
            <a:br>
              <a:rPr lang="ru-RU" b="1" dirty="0">
                <a:solidFill>
                  <a:srgbClr val="663300"/>
                </a:solidFill>
              </a:rPr>
            </a:br>
            <a:r>
              <a:rPr lang="ru-RU" b="1" dirty="0">
                <a:solidFill>
                  <a:srgbClr val="663300"/>
                </a:solidFill>
              </a:rPr>
              <a:t>ІЗ ФОНДІВ НАУКОВИХ БІБЛІОТЕК</a:t>
            </a:r>
            <a:endParaRPr lang="uk-UA" b="1" dirty="0">
              <a:solidFill>
                <a:srgbClr val="663300"/>
              </a:solidFill>
            </a:endParaRPr>
          </a:p>
        </p:txBody>
      </p:sp>
      <p:sp>
        <p:nvSpPr>
          <p:cNvPr id="5" name="Содержимое 7">
            <a:extLst>
              <a:ext uri="{FF2B5EF4-FFF2-40B4-BE49-F238E27FC236}">
                <a16:creationId xmlns="" xmlns:a16="http://schemas.microsoft.com/office/drawing/2014/main" id="{5FCAEE49-9E0F-4672-9FA7-38FCDCB8D64B}"/>
              </a:ext>
            </a:extLst>
          </p:cNvPr>
          <p:cNvSpPr txBox="1">
            <a:spLocks/>
          </p:cNvSpPr>
          <p:nvPr/>
        </p:nvSpPr>
        <p:spPr>
          <a:xfrm>
            <a:off x="4713193" y="5373215"/>
            <a:ext cx="4287963" cy="1516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FontTx/>
              <a:buNone/>
              <a:defRPr/>
            </a:pPr>
            <a:r>
              <a:rPr lang="ru-RU" sz="2400" i="1" dirty="0">
                <a:solidFill>
                  <a:srgbClr val="002060"/>
                </a:solidFill>
                <a:latin typeface="Calibri"/>
              </a:rPr>
              <a:t>НАУКОВА БІБЛІОТЕКА КАРАЗІНСЬКОГО </a:t>
            </a:r>
          </a:p>
          <a:p>
            <a:pPr marL="0" indent="0" algn="ctr">
              <a:spcBef>
                <a:spcPct val="0"/>
              </a:spcBef>
              <a:buFontTx/>
              <a:buNone/>
              <a:defRPr/>
            </a:pPr>
            <a:r>
              <a:rPr lang="ru-RU" sz="2400" i="1" dirty="0">
                <a:solidFill>
                  <a:srgbClr val="002060"/>
                </a:solidFill>
                <a:latin typeface="Calibri"/>
              </a:rPr>
              <a:t>УНІВЕРСИТЕТУ </a:t>
            </a:r>
            <a:endParaRPr lang="uk-UA" sz="2400" i="1" dirty="0">
              <a:solidFill>
                <a:srgbClr val="002060"/>
              </a:solidFill>
              <a:latin typeface="Calibri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CB0FC0CE-EBDE-4E61-BDDE-3DD727008B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4" y="3212974"/>
            <a:ext cx="2592289" cy="259228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87655F5E-CC09-4A20-97E6-4E8BAC3F75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049" y="3623825"/>
            <a:ext cx="123825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7827514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6397599" y="25177"/>
            <a:ext cx="2693579" cy="999231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785794"/>
          </a:xfrm>
        </p:spPr>
        <p:txBody>
          <a:bodyPr>
            <a:normAutofit/>
          </a:bodyPr>
          <a:lstStyle/>
          <a:p>
            <a:r>
              <a:rPr lang="ru-RU" sz="2200" b="1" dirty="0">
                <a:solidFill>
                  <a:srgbClr val="663300"/>
                </a:solidFill>
              </a:rPr>
              <a:t>СПІВПРАЦЯ З В. А. МІСЮРОЮ</a:t>
            </a:r>
            <a:endParaRPr lang="uk-UA" b="1" dirty="0">
              <a:solidFill>
                <a:srgbClr val="663300"/>
              </a:solidFill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94A57647-4AAB-4BAD-A9DB-9F7179F347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857232"/>
            <a:ext cx="2959044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/>
          <a:srcRect l="10545" t="24536" r="7385" b="17968"/>
          <a:stretch>
            <a:fillRect/>
          </a:stretch>
        </p:blipFill>
        <p:spPr bwMode="auto">
          <a:xfrm>
            <a:off x="6215074" y="1142984"/>
            <a:ext cx="2928926" cy="4552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7133EE81-F42F-4F42-9906-125EEBBE6E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0430" y="3071810"/>
            <a:ext cx="2794342" cy="378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/>
          <a:srcRect l="4857" t="21606" r="5760" b="20532"/>
          <a:stretch>
            <a:fillRect/>
          </a:stretch>
        </p:blipFill>
        <p:spPr bwMode="auto">
          <a:xfrm>
            <a:off x="0" y="642918"/>
            <a:ext cx="3181844" cy="4570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7"/>
          <a:srcRect l="5670" t="25269" r="4947" b="14672"/>
          <a:stretch>
            <a:fillRect/>
          </a:stretch>
        </p:blipFill>
        <p:spPr bwMode="auto">
          <a:xfrm rot="250948">
            <a:off x="6550421" y="3150499"/>
            <a:ext cx="2282061" cy="3402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8"/>
          <a:srcRect l="14608" t="24536" r="14698" b="19799"/>
          <a:stretch>
            <a:fillRect/>
          </a:stretch>
        </p:blipFill>
        <p:spPr bwMode="auto">
          <a:xfrm rot="21210843">
            <a:off x="1119954" y="3255604"/>
            <a:ext cx="2003540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BAB3B180-9489-488A-B064-EC46CEDDD8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5383752"/>
            <a:ext cx="1278250" cy="147424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444014" y="1490797"/>
            <a:ext cx="4429156" cy="1643074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3143248"/>
            <a:ext cx="4114800" cy="3554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У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збірнику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наукових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праць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приуроченому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до 75-річчя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фізико-математичного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факультету ХНПУ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імені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Г. С. Сковороди,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представлені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матеріали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які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грунтуються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на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численних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працях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про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історію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університету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унікальному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дослідженні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І.О. Наумова,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архівних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документах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університету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1857388"/>
          </a:xfrm>
        </p:spPr>
        <p:txBody>
          <a:bodyPr>
            <a:normAutofit/>
          </a:bodyPr>
          <a:lstStyle/>
          <a:p>
            <a:pPr algn="just"/>
            <a:r>
              <a:rPr lang="ru-RU" sz="2200" b="1" dirty="0" err="1">
                <a:solidFill>
                  <a:srgbClr val="663300"/>
                </a:solidFill>
              </a:rPr>
              <a:t>Історія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фізико-математичного</a:t>
            </a:r>
            <a:r>
              <a:rPr lang="ru-RU" sz="2200" b="1" dirty="0">
                <a:solidFill>
                  <a:srgbClr val="663300"/>
                </a:solidFill>
              </a:rPr>
              <a:t> факультету ХНПУ </a:t>
            </a:r>
            <a:r>
              <a:rPr lang="ru-RU" sz="2200" b="1" dirty="0" err="1">
                <a:solidFill>
                  <a:srgbClr val="663300"/>
                </a:solidFill>
              </a:rPr>
              <a:t>імені</a:t>
            </a:r>
            <a:r>
              <a:rPr lang="ru-RU" sz="2200" b="1" dirty="0">
                <a:solidFill>
                  <a:srgbClr val="663300"/>
                </a:solidFill>
              </a:rPr>
              <a:t> Г. С. Сковороди: </a:t>
            </a:r>
            <a:r>
              <a:rPr lang="ru-RU" sz="2200" b="1" dirty="0" err="1">
                <a:solidFill>
                  <a:srgbClr val="663300"/>
                </a:solidFill>
              </a:rPr>
              <a:t>документи</a:t>
            </a:r>
            <a:r>
              <a:rPr lang="ru-RU" sz="2200" b="1" dirty="0">
                <a:solidFill>
                  <a:srgbClr val="663300"/>
                </a:solidFill>
              </a:rPr>
              <a:t>, </a:t>
            </a:r>
            <a:r>
              <a:rPr lang="ru-RU" sz="2200" b="1" dirty="0" err="1">
                <a:solidFill>
                  <a:srgbClr val="663300"/>
                </a:solidFill>
              </a:rPr>
              <a:t>нариси</a:t>
            </a:r>
            <a:r>
              <a:rPr lang="ru-RU" sz="2200" b="1" dirty="0">
                <a:solidFill>
                  <a:srgbClr val="663300"/>
                </a:solidFill>
              </a:rPr>
              <a:t>, </a:t>
            </a:r>
            <a:r>
              <a:rPr lang="ru-RU" sz="2200" b="1" dirty="0" err="1">
                <a:solidFill>
                  <a:srgbClr val="663300"/>
                </a:solidFill>
              </a:rPr>
              <a:t>спогади</a:t>
            </a:r>
            <a:r>
              <a:rPr lang="ru-RU" sz="2200" b="1" dirty="0">
                <a:solidFill>
                  <a:srgbClr val="663300"/>
                </a:solidFill>
              </a:rPr>
              <a:t> / </a:t>
            </a:r>
            <a:r>
              <a:rPr lang="ru-RU" sz="2200" b="1" dirty="0" err="1">
                <a:solidFill>
                  <a:srgbClr val="663300"/>
                </a:solidFill>
              </a:rPr>
              <a:t>Харків</a:t>
            </a:r>
            <a:r>
              <a:rPr lang="ru-RU" sz="2200" b="1" dirty="0">
                <a:solidFill>
                  <a:srgbClr val="663300"/>
                </a:solidFill>
              </a:rPr>
              <a:t>. </a:t>
            </a:r>
            <a:r>
              <a:rPr lang="ru-RU" sz="2200" b="1" dirty="0" err="1">
                <a:solidFill>
                  <a:srgbClr val="663300"/>
                </a:solidFill>
              </a:rPr>
              <a:t>нац</a:t>
            </a:r>
            <a:r>
              <a:rPr lang="ru-RU" sz="2200" b="1" dirty="0">
                <a:solidFill>
                  <a:srgbClr val="663300"/>
                </a:solidFill>
              </a:rPr>
              <a:t>. </a:t>
            </a:r>
            <a:r>
              <a:rPr lang="ru-RU" sz="2200" b="1" dirty="0" err="1">
                <a:solidFill>
                  <a:srgbClr val="663300"/>
                </a:solidFill>
              </a:rPr>
              <a:t>пед</a:t>
            </a:r>
            <a:r>
              <a:rPr lang="ru-RU" sz="2200" b="1" dirty="0">
                <a:solidFill>
                  <a:srgbClr val="663300"/>
                </a:solidFill>
              </a:rPr>
              <a:t>. ун-т </a:t>
            </a:r>
            <a:r>
              <a:rPr lang="ru-RU" sz="2200" b="1" dirty="0" err="1">
                <a:solidFill>
                  <a:srgbClr val="663300"/>
                </a:solidFill>
              </a:rPr>
              <a:t>ім</a:t>
            </a:r>
            <a:r>
              <a:rPr lang="ru-RU" sz="2200" b="1" dirty="0">
                <a:solidFill>
                  <a:srgbClr val="663300"/>
                </a:solidFill>
              </a:rPr>
              <a:t>. Г. С. Сковороди ; [</a:t>
            </a:r>
            <a:r>
              <a:rPr lang="ru-RU" sz="2200" b="1" dirty="0" err="1">
                <a:solidFill>
                  <a:srgbClr val="663300"/>
                </a:solidFill>
              </a:rPr>
              <a:t>редкол</a:t>
            </a:r>
            <a:r>
              <a:rPr lang="ru-RU" sz="2200" b="1" dirty="0">
                <a:solidFill>
                  <a:srgbClr val="663300"/>
                </a:solidFill>
              </a:rPr>
              <a:t>.: Л. І. </a:t>
            </a:r>
            <a:r>
              <a:rPr lang="ru-RU" sz="2200" b="1" dirty="0" err="1">
                <a:solidFill>
                  <a:srgbClr val="663300"/>
                </a:solidFill>
              </a:rPr>
              <a:t>Білоусова</a:t>
            </a:r>
            <a:r>
              <a:rPr lang="ru-RU" sz="2200" b="1" dirty="0">
                <a:solidFill>
                  <a:srgbClr val="663300"/>
                </a:solidFill>
              </a:rPr>
              <a:t> та </a:t>
            </a:r>
            <a:r>
              <a:rPr lang="ru-RU" sz="2200" b="1" dirty="0" err="1">
                <a:solidFill>
                  <a:srgbClr val="663300"/>
                </a:solidFill>
              </a:rPr>
              <a:t>ін</a:t>
            </a:r>
            <a:r>
              <a:rPr lang="ru-RU" sz="2200" b="1" dirty="0">
                <a:solidFill>
                  <a:srgbClr val="663300"/>
                </a:solidFill>
              </a:rPr>
              <a:t>.]. - </a:t>
            </a:r>
            <a:r>
              <a:rPr lang="ru-RU" sz="2200" b="1" dirty="0" err="1">
                <a:solidFill>
                  <a:srgbClr val="663300"/>
                </a:solidFill>
              </a:rPr>
              <a:t>Харків</a:t>
            </a:r>
            <a:r>
              <a:rPr lang="ru-RU" sz="2200" b="1" dirty="0">
                <a:solidFill>
                  <a:srgbClr val="663300"/>
                </a:solidFill>
              </a:rPr>
              <a:t> : [б. в.], 2017. - 315 с. - ISBN 978-966-2741-61-2.</a:t>
            </a:r>
            <a:endParaRPr lang="uk-UA" b="1" dirty="0">
              <a:solidFill>
                <a:srgbClr val="663300"/>
              </a:solidFill>
            </a:endParaRPr>
          </a:p>
        </p:txBody>
      </p:sp>
      <p:pic>
        <p:nvPicPr>
          <p:cNvPr id="11" name="Picture 4" descr="20190426_100431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>
            <a:off x="5286380" y="1571612"/>
            <a:ext cx="3588354" cy="5021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214282" y="6000768"/>
            <a:ext cx="4929222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uk-UA" dirty="0" err="1">
                <a:solidFill>
                  <a:srgbClr val="1D14D2"/>
                </a:solidFill>
                <a:latin typeface="Calibri" pitchFamily="34" charset="0"/>
              </a:rPr>
              <a:t>Електронна</a:t>
            </a:r>
            <a:r>
              <a:rPr lang="ru-RU" altLang="uk-UA" dirty="0">
                <a:solidFill>
                  <a:srgbClr val="1D14D2"/>
                </a:solidFill>
                <a:latin typeface="Calibri" pitchFamily="34" charset="0"/>
              </a:rPr>
              <a:t> </a:t>
            </a:r>
            <a:r>
              <a:rPr lang="ru-RU" altLang="uk-UA" dirty="0" err="1">
                <a:solidFill>
                  <a:srgbClr val="1D14D2"/>
                </a:solidFill>
                <a:latin typeface="Calibri" pitchFamily="34" charset="0"/>
              </a:rPr>
              <a:t>версія</a:t>
            </a:r>
            <a:r>
              <a:rPr lang="ru-RU" altLang="uk-UA" dirty="0">
                <a:solidFill>
                  <a:srgbClr val="1D14D2"/>
                </a:solidFill>
                <a:latin typeface="Calibri" pitchFamily="34" charset="0"/>
              </a:rPr>
              <a:t> документа</a:t>
            </a:r>
            <a:r>
              <a:rPr lang="en-US" altLang="uk-UA" dirty="0">
                <a:solidFill>
                  <a:srgbClr val="1D14D2"/>
                </a:solidFill>
                <a:latin typeface="Calibri" pitchFamily="34" charset="0"/>
              </a:rPr>
              <a:t> </a:t>
            </a:r>
            <a:r>
              <a:rPr lang="uk-UA" altLang="uk-UA" dirty="0">
                <a:solidFill>
                  <a:srgbClr val="1D14D2"/>
                </a:solidFill>
                <a:latin typeface="Calibri" pitchFamily="34" charset="0"/>
              </a:rPr>
              <a:t>за покликанням:</a:t>
            </a:r>
            <a:r>
              <a:rPr lang="ru-RU" altLang="uk-UA" dirty="0">
                <a:solidFill>
                  <a:srgbClr val="1D14D2"/>
                </a:solidFill>
                <a:latin typeface="Calibri" pitchFamily="34" charset="0"/>
              </a:rPr>
              <a:t> </a:t>
            </a:r>
            <a:r>
              <a:rPr lang="en-US" sz="1100" dirty="0"/>
              <a:t>https://kafinfo.org.ua/images/stories/Zbornik-full/history%20of%20facultet.pdf</a:t>
            </a:r>
            <a:endParaRPr lang="uk-UA" sz="1100" dirty="0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B0FC0CE-EBDE-4E61-BDDE-3DD727008B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8214" y="6072206"/>
            <a:ext cx="1020685" cy="102068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444014" y="1490797"/>
            <a:ext cx="4429156" cy="1643074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3143248"/>
            <a:ext cx="4114800" cy="3554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В методических рекомендациях представлена история физико-математического факультета Харьковского государственного педагогического института имени Г.С.Сковороды. Рекомендации были подготовлены к 180-летию института.</a:t>
            </a:r>
          </a:p>
          <a:p>
            <a:pPr>
              <a:buNone/>
            </a:pPr>
            <a:endParaRPr lang="ru-RU" altLang="uk-UA" sz="1600" i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1857388"/>
          </a:xfrm>
        </p:spPr>
        <p:txBody>
          <a:bodyPr>
            <a:normAutofit/>
          </a:bodyPr>
          <a:lstStyle/>
          <a:p>
            <a:pPr algn="just"/>
            <a:r>
              <a:rPr lang="ru-RU" sz="2200" b="1" dirty="0">
                <a:solidFill>
                  <a:srgbClr val="663300"/>
                </a:solidFill>
              </a:rPr>
              <a:t>Из истории физико-математического факультета Харьковского государственного педагогического института им. Г. С. Сковороды (к 180-летию института) : метод. рек. / Харьков. </a:t>
            </a:r>
            <a:r>
              <a:rPr lang="ru-RU" sz="2200" b="1" dirty="0" err="1">
                <a:solidFill>
                  <a:srgbClr val="663300"/>
                </a:solidFill>
              </a:rPr>
              <a:t>гос</a:t>
            </a:r>
            <a:r>
              <a:rPr lang="ru-RU" sz="2200" b="1" dirty="0">
                <a:solidFill>
                  <a:srgbClr val="663300"/>
                </a:solidFill>
              </a:rPr>
              <a:t>. </a:t>
            </a:r>
            <a:r>
              <a:rPr lang="ru-RU" sz="2200" b="1" dirty="0" err="1">
                <a:solidFill>
                  <a:srgbClr val="663300"/>
                </a:solidFill>
              </a:rPr>
              <a:t>пед</a:t>
            </a:r>
            <a:r>
              <a:rPr lang="ru-RU" sz="2200" b="1" dirty="0">
                <a:solidFill>
                  <a:srgbClr val="663300"/>
                </a:solidFill>
              </a:rPr>
              <a:t>. </a:t>
            </a:r>
            <a:r>
              <a:rPr lang="ru-RU" sz="2200" b="1" dirty="0" err="1">
                <a:solidFill>
                  <a:srgbClr val="663300"/>
                </a:solidFill>
              </a:rPr>
              <a:t>ин-т</a:t>
            </a:r>
            <a:r>
              <a:rPr lang="ru-RU" sz="2200" b="1" dirty="0">
                <a:solidFill>
                  <a:srgbClr val="663300"/>
                </a:solidFill>
              </a:rPr>
              <a:t> им. Г. С. Сковороды. – Харьков, 1991. – 20 с.</a:t>
            </a:r>
            <a:endParaRPr lang="uk-UA" b="1" dirty="0">
              <a:solidFill>
                <a:srgbClr val="6633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3" y="1643050"/>
            <a:ext cx="3696575" cy="4929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B0FC0CE-EBDE-4E61-BDDE-3DD727008B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8214" y="6072206"/>
            <a:ext cx="1020685" cy="102068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D422380F-1A74-4BBB-BC2D-8364D9713EDB}"/>
              </a:ext>
            </a:extLst>
          </p:cNvPr>
          <p:cNvSpPr txBox="1"/>
          <p:nvPr/>
        </p:nvSpPr>
        <p:spPr>
          <a:xfrm>
            <a:off x="0" y="5929330"/>
            <a:ext cx="5000628" cy="538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altLang="uk-UA" dirty="0" err="1" smtClean="0">
                <a:solidFill>
                  <a:srgbClr val="1D14D2"/>
                </a:solidFill>
                <a:latin typeface="Calibri" pitchFamily="34" charset="0"/>
              </a:rPr>
              <a:t>Електронна</a:t>
            </a:r>
            <a:r>
              <a:rPr lang="ru-RU" altLang="uk-UA" dirty="0" smtClean="0">
                <a:solidFill>
                  <a:srgbClr val="1D14D2"/>
                </a:solidFill>
                <a:latin typeface="Calibri" pitchFamily="34" charset="0"/>
              </a:rPr>
              <a:t> </a:t>
            </a:r>
            <a:r>
              <a:rPr lang="ru-RU" altLang="uk-UA" dirty="0" err="1" smtClean="0">
                <a:solidFill>
                  <a:srgbClr val="1D14D2"/>
                </a:solidFill>
                <a:latin typeface="Calibri" pitchFamily="34" charset="0"/>
              </a:rPr>
              <a:t>версія</a:t>
            </a:r>
            <a:r>
              <a:rPr lang="ru-RU" altLang="uk-UA" dirty="0" smtClean="0">
                <a:solidFill>
                  <a:srgbClr val="1D14D2"/>
                </a:solidFill>
                <a:latin typeface="Calibri" pitchFamily="34" charset="0"/>
              </a:rPr>
              <a:t> документа</a:t>
            </a:r>
            <a:r>
              <a:rPr lang="en-US" altLang="uk-UA" dirty="0" smtClean="0">
                <a:solidFill>
                  <a:srgbClr val="1D14D2"/>
                </a:solidFill>
                <a:latin typeface="Calibri" pitchFamily="34" charset="0"/>
              </a:rPr>
              <a:t> </a:t>
            </a:r>
            <a:r>
              <a:rPr lang="uk-UA" altLang="uk-UA" dirty="0" smtClean="0">
                <a:solidFill>
                  <a:srgbClr val="1D14D2"/>
                </a:solidFill>
                <a:latin typeface="Calibri" pitchFamily="34" charset="0"/>
              </a:rPr>
              <a:t>за покликанням:</a:t>
            </a:r>
            <a:endParaRPr lang="uk-UA" dirty="0" smtClean="0"/>
          </a:p>
          <a:p>
            <a:pPr algn="ctr"/>
            <a:r>
              <a:rPr lang="en-US" sz="1100" dirty="0" smtClean="0">
                <a:hlinkClick r:id="rId5"/>
              </a:rPr>
              <a:t> https://dspace.hnpu.edu.ua/handle/123456789/16737</a:t>
            </a:r>
            <a:endParaRPr lang="ru-UA" sz="11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853064" y="1928567"/>
            <a:ext cx="3430796" cy="1272715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3143249"/>
            <a:ext cx="4114800" cy="2214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Викладені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передумови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формування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наукових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шкіл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ХНПУ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ім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Г. С. Сковороди,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процес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їх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становлення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та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сучасний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стан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розвитку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Подається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докладна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інформація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про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наукових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лідерів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їх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досвід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висвітлено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здобутки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їх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послідовників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</a:t>
            </a:r>
          </a:p>
          <a:p>
            <a:pPr>
              <a:buNone/>
            </a:pPr>
            <a:endParaRPr lang="ru-RU" altLang="uk-UA" sz="1600" i="1" dirty="0">
              <a:solidFill>
                <a:schemeClr val="accent1">
                  <a:lumMod val="25000"/>
                </a:schemeClr>
              </a:solidFill>
            </a:endParaRPr>
          </a:p>
          <a:p>
            <a:pPr>
              <a:buNone/>
            </a:pPr>
            <a:endParaRPr lang="ru-RU" altLang="uk-UA" sz="1600" i="1" dirty="0">
              <a:solidFill>
                <a:schemeClr val="accent1">
                  <a:lumMod val="25000"/>
                </a:schemeClr>
              </a:solidFill>
            </a:endParaRPr>
          </a:p>
          <a:p>
            <a:pPr>
              <a:buNone/>
            </a:pPr>
            <a:endParaRPr lang="ru-RU" altLang="uk-UA" sz="1600" i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2071678"/>
          </a:xfrm>
        </p:spPr>
        <p:txBody>
          <a:bodyPr>
            <a:normAutofit/>
          </a:bodyPr>
          <a:lstStyle/>
          <a:p>
            <a:pPr lvl="0" algn="just"/>
            <a:r>
              <a:rPr lang="ru-RU" sz="2200" b="1" dirty="0" err="1">
                <a:solidFill>
                  <a:srgbClr val="663300"/>
                </a:solidFill>
              </a:rPr>
              <a:t>Наукові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школи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Харківського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національного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педагогічного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університету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імені</a:t>
            </a:r>
            <a:r>
              <a:rPr lang="ru-RU" sz="2200" b="1" dirty="0">
                <a:solidFill>
                  <a:srgbClr val="663300"/>
                </a:solidFill>
              </a:rPr>
              <a:t> Г. С. Сковороди : кол. </a:t>
            </a:r>
            <a:r>
              <a:rPr lang="ru-RU" sz="2200" b="1" dirty="0" err="1">
                <a:solidFill>
                  <a:srgbClr val="663300"/>
                </a:solidFill>
              </a:rPr>
              <a:t>моногр</a:t>
            </a:r>
            <a:r>
              <a:rPr lang="ru-RU" sz="2200" b="1" dirty="0">
                <a:solidFill>
                  <a:srgbClr val="663300"/>
                </a:solidFill>
              </a:rPr>
              <a:t>. / О. А. </a:t>
            </a:r>
            <a:r>
              <a:rPr lang="ru-RU" sz="2200" b="1" dirty="0" err="1">
                <a:solidFill>
                  <a:srgbClr val="663300"/>
                </a:solidFill>
              </a:rPr>
              <a:t>Андрущенко</a:t>
            </a:r>
            <a:r>
              <a:rPr lang="ru-RU" sz="2200" b="1" dirty="0">
                <a:solidFill>
                  <a:srgbClr val="663300"/>
                </a:solidFill>
              </a:rPr>
              <a:t>, Л. І. </a:t>
            </a:r>
            <a:r>
              <a:rPr lang="ru-RU" sz="2200" b="1" dirty="0" err="1">
                <a:solidFill>
                  <a:srgbClr val="663300"/>
                </a:solidFill>
              </a:rPr>
              <a:t>Білоусова</a:t>
            </a:r>
            <a:r>
              <a:rPr lang="ru-RU" sz="2200" b="1" dirty="0">
                <a:solidFill>
                  <a:srgbClr val="663300"/>
                </a:solidFill>
              </a:rPr>
              <a:t>, В. Я. </a:t>
            </a:r>
            <a:r>
              <a:rPr lang="ru-RU" sz="2200" b="1" dirty="0" err="1">
                <a:solidFill>
                  <a:srgbClr val="663300"/>
                </a:solidFill>
              </a:rPr>
              <a:t>Бідоцерківський</a:t>
            </a:r>
            <a:r>
              <a:rPr lang="ru-RU" sz="2200" b="1" dirty="0">
                <a:solidFill>
                  <a:srgbClr val="663300"/>
                </a:solidFill>
              </a:rPr>
              <a:t> [та </a:t>
            </a:r>
            <a:r>
              <a:rPr lang="ru-RU" sz="2200" b="1" dirty="0" err="1">
                <a:solidFill>
                  <a:srgbClr val="663300"/>
                </a:solidFill>
              </a:rPr>
              <a:t>ін</a:t>
            </a:r>
            <a:r>
              <a:rPr lang="ru-RU" sz="2200" b="1" dirty="0">
                <a:solidFill>
                  <a:srgbClr val="663300"/>
                </a:solidFill>
              </a:rPr>
              <a:t>.] ; [за </a:t>
            </a:r>
            <a:r>
              <a:rPr lang="ru-RU" sz="2200" b="1" dirty="0" err="1">
                <a:solidFill>
                  <a:srgbClr val="663300"/>
                </a:solidFill>
              </a:rPr>
              <a:t>заг</a:t>
            </a:r>
            <a:r>
              <a:rPr lang="ru-RU" sz="2200" b="1" dirty="0">
                <a:solidFill>
                  <a:srgbClr val="663300"/>
                </a:solidFill>
              </a:rPr>
              <a:t>. ред. І. Ф. </a:t>
            </a:r>
            <a:r>
              <a:rPr lang="ru-RU" sz="2200" b="1" dirty="0" err="1">
                <a:solidFill>
                  <a:srgbClr val="663300"/>
                </a:solidFill>
              </a:rPr>
              <a:t>Прокопенка</a:t>
            </a:r>
            <a:r>
              <a:rPr lang="ru-RU" sz="2200" b="1" dirty="0">
                <a:solidFill>
                  <a:srgbClr val="663300"/>
                </a:solidFill>
              </a:rPr>
              <a:t>] ; </a:t>
            </a:r>
            <a:r>
              <a:rPr lang="ru-RU" sz="2200" b="1" dirty="0" err="1">
                <a:solidFill>
                  <a:srgbClr val="663300"/>
                </a:solidFill>
              </a:rPr>
              <a:t>Харків</a:t>
            </a:r>
            <a:r>
              <a:rPr lang="ru-RU" sz="2200" b="1" dirty="0">
                <a:solidFill>
                  <a:srgbClr val="663300"/>
                </a:solidFill>
              </a:rPr>
              <a:t>. </a:t>
            </a:r>
            <a:r>
              <a:rPr lang="ru-RU" sz="2200" b="1" dirty="0" err="1">
                <a:solidFill>
                  <a:srgbClr val="663300"/>
                </a:solidFill>
              </a:rPr>
              <a:t>нац</a:t>
            </a:r>
            <a:r>
              <a:rPr lang="ru-RU" sz="2200" b="1" dirty="0">
                <a:solidFill>
                  <a:srgbClr val="663300"/>
                </a:solidFill>
              </a:rPr>
              <a:t>. </a:t>
            </a:r>
            <a:r>
              <a:rPr lang="ru-RU" sz="2200" b="1" dirty="0" err="1">
                <a:solidFill>
                  <a:srgbClr val="663300"/>
                </a:solidFill>
              </a:rPr>
              <a:t>пед</a:t>
            </a:r>
            <a:r>
              <a:rPr lang="ru-RU" sz="2200" b="1" dirty="0">
                <a:solidFill>
                  <a:srgbClr val="663300"/>
                </a:solidFill>
              </a:rPr>
              <a:t>. ун-т </a:t>
            </a:r>
            <a:r>
              <a:rPr lang="ru-RU" sz="2200" b="1" dirty="0" err="1">
                <a:solidFill>
                  <a:srgbClr val="663300"/>
                </a:solidFill>
              </a:rPr>
              <a:t>ім</a:t>
            </a:r>
            <a:r>
              <a:rPr lang="ru-RU" sz="2200" b="1" dirty="0">
                <a:solidFill>
                  <a:srgbClr val="663300"/>
                </a:solidFill>
              </a:rPr>
              <a:t>. Г. С. Сковороди. – </a:t>
            </a:r>
            <a:r>
              <a:rPr lang="ru-RU" sz="2200" b="1" dirty="0" err="1">
                <a:solidFill>
                  <a:srgbClr val="663300"/>
                </a:solidFill>
              </a:rPr>
              <a:t>Харків</a:t>
            </a:r>
            <a:r>
              <a:rPr lang="ru-RU" sz="2200" b="1" dirty="0">
                <a:solidFill>
                  <a:srgbClr val="663300"/>
                </a:solidFill>
              </a:rPr>
              <a:t> : ХНПУ, 2014. – 323 с. : </a:t>
            </a:r>
            <a:r>
              <a:rPr lang="ru-RU" sz="2200" b="1" dirty="0" err="1">
                <a:solidFill>
                  <a:srgbClr val="663300"/>
                </a:solidFill>
              </a:rPr>
              <a:t>портр</a:t>
            </a:r>
            <a:r>
              <a:rPr lang="ru-RU" sz="2200" b="1" dirty="0">
                <a:solidFill>
                  <a:srgbClr val="663300"/>
                </a:solidFill>
              </a:rPr>
              <a:t>. – </a:t>
            </a:r>
            <a:r>
              <a:rPr lang="en-US" sz="2200" b="1" dirty="0">
                <a:solidFill>
                  <a:srgbClr val="663300"/>
                </a:solidFill>
              </a:rPr>
              <a:t>ISBN 966-8196-09-2.</a:t>
            </a:r>
            <a:endParaRPr lang="uk-UA" b="1" dirty="0">
              <a:solidFill>
                <a:srgbClr val="663300"/>
              </a:solidFill>
            </a:endParaRPr>
          </a:p>
        </p:txBody>
      </p:sp>
      <p:pic>
        <p:nvPicPr>
          <p:cNvPr id="11" name="Рисунок 10" descr="Науокві школи ХНПУ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1643050"/>
            <a:ext cx="3630851" cy="50006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422380F-1A74-4BBB-BC2D-8364D9713EDB}"/>
              </a:ext>
            </a:extLst>
          </p:cNvPr>
          <p:cNvSpPr txBox="1"/>
          <p:nvPr/>
        </p:nvSpPr>
        <p:spPr>
          <a:xfrm>
            <a:off x="0" y="5929330"/>
            <a:ext cx="5000628" cy="538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altLang="uk-UA" dirty="0" err="1" smtClean="0">
                <a:solidFill>
                  <a:srgbClr val="1D14D2"/>
                </a:solidFill>
                <a:latin typeface="Calibri" pitchFamily="34" charset="0"/>
              </a:rPr>
              <a:t>Електронна</a:t>
            </a:r>
            <a:r>
              <a:rPr lang="ru-RU" altLang="uk-UA" dirty="0" smtClean="0">
                <a:solidFill>
                  <a:srgbClr val="1D14D2"/>
                </a:solidFill>
                <a:latin typeface="Calibri" pitchFamily="34" charset="0"/>
              </a:rPr>
              <a:t> </a:t>
            </a:r>
            <a:r>
              <a:rPr lang="ru-RU" altLang="uk-UA" dirty="0" err="1" smtClean="0">
                <a:solidFill>
                  <a:srgbClr val="1D14D2"/>
                </a:solidFill>
                <a:latin typeface="Calibri" pitchFamily="34" charset="0"/>
              </a:rPr>
              <a:t>версія</a:t>
            </a:r>
            <a:r>
              <a:rPr lang="ru-RU" altLang="uk-UA" dirty="0" smtClean="0">
                <a:solidFill>
                  <a:srgbClr val="1D14D2"/>
                </a:solidFill>
                <a:latin typeface="Calibri" pitchFamily="34" charset="0"/>
              </a:rPr>
              <a:t> документа</a:t>
            </a:r>
            <a:r>
              <a:rPr lang="en-US" altLang="uk-UA" dirty="0" smtClean="0">
                <a:solidFill>
                  <a:srgbClr val="1D14D2"/>
                </a:solidFill>
                <a:latin typeface="Calibri" pitchFamily="34" charset="0"/>
              </a:rPr>
              <a:t> </a:t>
            </a:r>
            <a:r>
              <a:rPr lang="uk-UA" altLang="uk-UA" dirty="0" smtClean="0">
                <a:solidFill>
                  <a:srgbClr val="1D14D2"/>
                </a:solidFill>
                <a:latin typeface="Calibri" pitchFamily="34" charset="0"/>
              </a:rPr>
              <a:t>за покликанням:</a:t>
            </a:r>
            <a:endParaRPr lang="uk-UA" dirty="0" smtClean="0"/>
          </a:p>
          <a:p>
            <a:pPr algn="ctr"/>
            <a:r>
              <a:rPr lang="en-US" sz="1100" u="sng" dirty="0" smtClean="0">
                <a:hlinkClick r:id="rId4"/>
              </a:rPr>
              <a:t>http://dspace.hnpu.edu.ua/handle/123456789/2158</a:t>
            </a:r>
            <a:endParaRPr lang="ru-UA" sz="11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CB0FC0CE-EBDE-4E61-BDDE-3DD727008B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8214" y="6072206"/>
            <a:ext cx="1020685" cy="102068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607497" y="1052736"/>
            <a:ext cx="4393658" cy="56886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Блудов В. Я. 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Особливості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профільної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диференціації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навчання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/ В. Я. Блудов, Т. І. Дейниченко //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Науковий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вісник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Сер. "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Філософія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" /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Харків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нац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пед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ун-т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ім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Г.С. Сковороди. – Х. : "ОВС", 2002. –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Вип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11. – С. 43—50.</a:t>
            </a:r>
          </a:p>
          <a:p>
            <a:pPr>
              <a:buNone/>
            </a:pP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Удосконалення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графічної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підготовки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студентів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природничо-математичних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спеціальностей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засобами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геометричного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моделювання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/ В. Г. Моторіна, В. Я. Блудов, Г. В. Дейниченко [та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ін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.] //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Науково-дослідна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робота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студентів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як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чинник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удосконалення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професійної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підготовки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майбутнього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вчителя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: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зб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наук. пр. /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Харків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нац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пед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ун-т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ім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Г. С. Сковороди ; [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редкол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: Л. І.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Білоусова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, В. Д. Зоря, Н. В.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Олефіренко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]. –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Харків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: [Факт], 2010. –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Вип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1. – С. 57—62.  </a:t>
            </a:r>
          </a:p>
          <a:p>
            <a:pPr>
              <a:buNone/>
            </a:pP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Блудов В. Я. 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Аналіз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стимуляторів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електричних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схем для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виконання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лабораторних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робіт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з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електротехніки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і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радіотехніки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/ В. Я. Блудов, О. В. Соломко //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Науково-дослідна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робота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студентів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як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чинник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удосконалення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професійної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підготовки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майбутнього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вчителя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: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зб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наук. пр. /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Харків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нац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пед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ун-т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ім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Г. С. Сковороди ; [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редкол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: Л. І.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Білоусова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, В. Д. Зоря, Н. В.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Олефіренко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]. –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Харків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: [Щедра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садиба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плюс], 2013. –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Вип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10. – С. 19—22. 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339752" y="0"/>
            <a:ext cx="6661403" cy="1052736"/>
          </a:xfrm>
        </p:spPr>
        <p:txBody>
          <a:bodyPr>
            <a:normAutofit/>
          </a:bodyPr>
          <a:lstStyle/>
          <a:p>
            <a:pPr lvl="0"/>
            <a:r>
              <a:rPr lang="ru-RU" sz="2200" b="1" dirty="0">
                <a:solidFill>
                  <a:srgbClr val="663300"/>
                </a:solidFill>
              </a:rPr>
              <a:t>СТАТТІ </a:t>
            </a:r>
            <a:br>
              <a:rPr lang="ru-RU" sz="2200" b="1" dirty="0">
                <a:solidFill>
                  <a:srgbClr val="663300"/>
                </a:solidFill>
              </a:rPr>
            </a:br>
            <a:r>
              <a:rPr lang="ru-RU" sz="2200" b="1" dirty="0">
                <a:solidFill>
                  <a:srgbClr val="663300"/>
                </a:solidFill>
              </a:rPr>
              <a:t>У ЗБІРНИКАХ НАУКОВИХ ПРАЦЬ </a:t>
            </a:r>
            <a:endParaRPr lang="uk-UA" b="1" dirty="0">
              <a:solidFill>
                <a:srgbClr val="6633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458" y="3549084"/>
            <a:ext cx="2057272" cy="2893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5010" t="5819" r="5458" b="9805"/>
          <a:stretch>
            <a:fillRect/>
          </a:stretch>
        </p:blipFill>
        <p:spPr bwMode="auto">
          <a:xfrm rot="16200000">
            <a:off x="-225900" y="686270"/>
            <a:ext cx="2903354" cy="2052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CB0FC0CE-EBDE-4E61-BDDE-3DD727008B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4408" y="-15214"/>
            <a:ext cx="1020685" cy="102068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E8F716C9-F13D-4E24-AB32-FD3835DFFB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422" y="1428736"/>
            <a:ext cx="2052107" cy="288448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E8F716C9-F13D-4E24-AB32-FD3835DFFB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174" y="2714620"/>
            <a:ext cx="2052107" cy="288448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444014" y="1490797"/>
            <a:ext cx="4429156" cy="1643074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3143249"/>
            <a:ext cx="4114800" cy="2214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Навчально-методичний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посібник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містить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основні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теоретичні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відомості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з курсу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теорії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ймовірностей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та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математичної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статистики з метою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повторення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узагальнення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й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систематизації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знань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що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сприятиме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покращенню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професійної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підготовки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майбутніх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вчителів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</a:t>
            </a:r>
          </a:p>
          <a:p>
            <a:pPr>
              <a:buNone/>
            </a:pPr>
            <a:endParaRPr lang="ru-RU" altLang="uk-UA" sz="1600" i="1" dirty="0">
              <a:solidFill>
                <a:schemeClr val="accent1">
                  <a:lumMod val="25000"/>
                </a:schemeClr>
              </a:solidFill>
            </a:endParaRPr>
          </a:p>
          <a:p>
            <a:pPr>
              <a:buNone/>
            </a:pPr>
            <a:endParaRPr lang="ru-RU" altLang="uk-UA" sz="1600" i="1" dirty="0">
              <a:solidFill>
                <a:schemeClr val="accent1">
                  <a:lumMod val="25000"/>
                </a:schemeClr>
              </a:solidFill>
            </a:endParaRPr>
          </a:p>
          <a:p>
            <a:pPr>
              <a:buNone/>
            </a:pPr>
            <a:endParaRPr lang="ru-RU" altLang="uk-UA" sz="1600" i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1857388"/>
          </a:xfrm>
        </p:spPr>
        <p:txBody>
          <a:bodyPr>
            <a:normAutofit/>
          </a:bodyPr>
          <a:lstStyle/>
          <a:p>
            <a:pPr lvl="0" algn="just"/>
            <a:r>
              <a:rPr lang="ru-RU" sz="2200" b="1" dirty="0" err="1">
                <a:solidFill>
                  <a:srgbClr val="663300"/>
                </a:solidFill>
              </a:rPr>
              <a:t>Теорія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ймовірностей</a:t>
            </a:r>
            <a:r>
              <a:rPr lang="ru-RU" sz="2200" b="1" dirty="0">
                <a:solidFill>
                  <a:srgbClr val="663300"/>
                </a:solidFill>
              </a:rPr>
              <a:t> та </a:t>
            </a:r>
            <a:r>
              <a:rPr lang="ru-RU" sz="2200" b="1" dirty="0" err="1">
                <a:solidFill>
                  <a:srgbClr val="663300"/>
                </a:solidFill>
              </a:rPr>
              <a:t>математична</a:t>
            </a:r>
            <a:r>
              <a:rPr lang="ru-RU" sz="2200" b="1" dirty="0">
                <a:solidFill>
                  <a:srgbClr val="663300"/>
                </a:solidFill>
              </a:rPr>
              <a:t> статистика : </a:t>
            </a:r>
            <a:r>
              <a:rPr lang="ru-RU" sz="2200" b="1" dirty="0" err="1">
                <a:solidFill>
                  <a:srgbClr val="663300"/>
                </a:solidFill>
              </a:rPr>
              <a:t>навч.-метод</a:t>
            </a:r>
            <a:r>
              <a:rPr lang="ru-RU" sz="2200" b="1" dirty="0">
                <a:solidFill>
                  <a:srgbClr val="663300"/>
                </a:solidFill>
              </a:rPr>
              <a:t>. </a:t>
            </a:r>
            <a:r>
              <a:rPr lang="ru-RU" sz="2200" b="1" dirty="0" err="1">
                <a:solidFill>
                  <a:srgbClr val="663300"/>
                </a:solidFill>
              </a:rPr>
              <a:t>посіб</a:t>
            </a:r>
            <a:r>
              <a:rPr lang="ru-RU" sz="2200" b="1" dirty="0">
                <a:solidFill>
                  <a:srgbClr val="663300"/>
                </a:solidFill>
              </a:rPr>
              <a:t>. для студ. </a:t>
            </a:r>
            <a:r>
              <a:rPr lang="ru-RU" sz="2200" b="1" dirty="0" err="1">
                <a:solidFill>
                  <a:srgbClr val="663300"/>
                </a:solidFill>
              </a:rPr>
              <a:t>природн.-мат</a:t>
            </a:r>
            <a:r>
              <a:rPr lang="ru-RU" sz="2200" b="1" dirty="0">
                <a:solidFill>
                  <a:srgbClr val="663300"/>
                </a:solidFill>
              </a:rPr>
              <a:t>. </a:t>
            </a:r>
            <a:r>
              <a:rPr lang="ru-RU" sz="2200" b="1" dirty="0" err="1">
                <a:solidFill>
                  <a:srgbClr val="663300"/>
                </a:solidFill>
              </a:rPr>
              <a:t>пед</a:t>
            </a:r>
            <a:r>
              <a:rPr lang="ru-RU" sz="2200" b="1" dirty="0">
                <a:solidFill>
                  <a:srgbClr val="663300"/>
                </a:solidFill>
              </a:rPr>
              <a:t>. ВНЗ / В. Г. Моторіна, В. Я. Блудов, Т. І. </a:t>
            </a:r>
            <a:r>
              <a:rPr lang="ru-RU" sz="2200" b="1" dirty="0" err="1">
                <a:solidFill>
                  <a:srgbClr val="663300"/>
                </a:solidFill>
              </a:rPr>
              <a:t>Дейніченко</a:t>
            </a:r>
            <a:r>
              <a:rPr lang="ru-RU" sz="2200" b="1" dirty="0">
                <a:solidFill>
                  <a:srgbClr val="663300"/>
                </a:solidFill>
              </a:rPr>
              <a:t> [та </a:t>
            </a:r>
            <a:r>
              <a:rPr lang="ru-RU" sz="2200" b="1" dirty="0" err="1">
                <a:solidFill>
                  <a:srgbClr val="663300"/>
                </a:solidFill>
              </a:rPr>
              <a:t>ін</a:t>
            </a:r>
            <a:r>
              <a:rPr lang="ru-RU" sz="2200" b="1" dirty="0">
                <a:solidFill>
                  <a:srgbClr val="663300"/>
                </a:solidFill>
              </a:rPr>
              <a:t>.] ; </a:t>
            </a:r>
            <a:r>
              <a:rPr lang="ru-RU" sz="2200" b="1" dirty="0" err="1">
                <a:solidFill>
                  <a:srgbClr val="663300"/>
                </a:solidFill>
              </a:rPr>
              <a:t>Харків</a:t>
            </a:r>
            <a:r>
              <a:rPr lang="ru-RU" sz="2200" b="1" dirty="0">
                <a:solidFill>
                  <a:srgbClr val="663300"/>
                </a:solidFill>
              </a:rPr>
              <a:t>. </a:t>
            </a:r>
            <a:r>
              <a:rPr lang="ru-RU" sz="2200" b="1" dirty="0" err="1">
                <a:solidFill>
                  <a:srgbClr val="663300"/>
                </a:solidFill>
              </a:rPr>
              <a:t>нац</a:t>
            </a:r>
            <a:r>
              <a:rPr lang="ru-RU" sz="2200" b="1" dirty="0">
                <a:solidFill>
                  <a:srgbClr val="663300"/>
                </a:solidFill>
              </a:rPr>
              <a:t>. </a:t>
            </a:r>
            <a:r>
              <a:rPr lang="ru-RU" sz="2200" b="1" dirty="0" err="1">
                <a:solidFill>
                  <a:srgbClr val="663300"/>
                </a:solidFill>
              </a:rPr>
              <a:t>пед</a:t>
            </a:r>
            <a:r>
              <a:rPr lang="ru-RU" sz="2200" b="1" dirty="0">
                <a:solidFill>
                  <a:srgbClr val="663300"/>
                </a:solidFill>
              </a:rPr>
              <a:t>. ун-т </a:t>
            </a:r>
            <a:r>
              <a:rPr lang="ru-RU" sz="2200" b="1" dirty="0" err="1">
                <a:solidFill>
                  <a:srgbClr val="663300"/>
                </a:solidFill>
              </a:rPr>
              <a:t>ім</a:t>
            </a:r>
            <a:r>
              <a:rPr lang="ru-RU" sz="2200" b="1" dirty="0">
                <a:solidFill>
                  <a:srgbClr val="663300"/>
                </a:solidFill>
              </a:rPr>
              <a:t>. Г. С. Сковороди. – </a:t>
            </a:r>
            <a:r>
              <a:rPr lang="ru-RU" sz="2200" b="1" dirty="0" err="1">
                <a:solidFill>
                  <a:srgbClr val="663300"/>
                </a:solidFill>
              </a:rPr>
              <a:t>Харків</a:t>
            </a:r>
            <a:r>
              <a:rPr lang="ru-RU" sz="2200" b="1" dirty="0">
                <a:solidFill>
                  <a:srgbClr val="663300"/>
                </a:solidFill>
              </a:rPr>
              <a:t> : ХНПУ, 2013. – 82 с. </a:t>
            </a:r>
            <a:endParaRPr lang="uk-UA" b="1" dirty="0">
              <a:solidFill>
                <a:srgbClr val="6633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CC99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5175006" y="1643050"/>
            <a:ext cx="3477461" cy="5053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6072206"/>
            <a:ext cx="54927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одзаголовок 2"/>
          <p:cNvSpPr txBox="1">
            <a:spLocks noChangeArrowheads="1"/>
          </p:cNvSpPr>
          <p:nvPr/>
        </p:nvSpPr>
        <p:spPr bwMode="auto">
          <a:xfrm>
            <a:off x="785786" y="6143644"/>
            <a:ext cx="4373563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</a:pPr>
            <a:r>
              <a:rPr lang="ru-RU" altLang="uk-UA" dirty="0" err="1">
                <a:solidFill>
                  <a:srgbClr val="1D14D2"/>
                </a:solidFill>
                <a:latin typeface="Calibri" pitchFamily="34" charset="0"/>
              </a:rPr>
              <a:t>Електронна</a:t>
            </a:r>
            <a:r>
              <a:rPr lang="ru-RU" altLang="uk-UA" dirty="0">
                <a:solidFill>
                  <a:srgbClr val="1D14D2"/>
                </a:solidFill>
                <a:latin typeface="Calibri" pitchFamily="34" charset="0"/>
              </a:rPr>
              <a:t> </a:t>
            </a:r>
            <a:r>
              <a:rPr lang="ru-RU" altLang="uk-UA" dirty="0" err="1">
                <a:solidFill>
                  <a:srgbClr val="1D14D2"/>
                </a:solidFill>
                <a:latin typeface="Calibri" pitchFamily="34" charset="0"/>
              </a:rPr>
              <a:t>версія</a:t>
            </a:r>
            <a:r>
              <a:rPr lang="ru-RU" altLang="uk-UA" dirty="0">
                <a:solidFill>
                  <a:srgbClr val="1D14D2"/>
                </a:solidFill>
                <a:latin typeface="Calibri" pitchFamily="34" charset="0"/>
              </a:rPr>
              <a:t> документа (ЕК)</a:t>
            </a:r>
            <a:endParaRPr lang="uk-UA" altLang="uk-UA" dirty="0">
              <a:solidFill>
                <a:srgbClr val="1D14D2"/>
              </a:solidFill>
              <a:latin typeface="Calibri" pitchFamily="34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CB0FC0CE-EBDE-4E61-BDDE-3DD727008B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8214" y="6072206"/>
            <a:ext cx="1020685" cy="102068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444014" y="1490797"/>
            <a:ext cx="4429156" cy="1643074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3143248"/>
            <a:ext cx="4114800" cy="3554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Навчально-методичний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посібник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містить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основні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теоретичні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відомості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з курсу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теорії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ймовірностей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та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математичної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статистики з метою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повторення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узагальнення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й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систематизації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знань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що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сприятиме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покращенню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професійної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підготовки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майбутніх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учителів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</a:t>
            </a:r>
          </a:p>
          <a:p>
            <a:pPr>
              <a:buNone/>
            </a:pPr>
            <a:endParaRPr lang="ru-RU" altLang="uk-UA" sz="1600" i="1" dirty="0">
              <a:solidFill>
                <a:schemeClr val="accent1">
                  <a:lumMod val="25000"/>
                </a:schemeClr>
              </a:solidFill>
            </a:endParaRPr>
          </a:p>
          <a:p>
            <a:pPr>
              <a:buNone/>
            </a:pPr>
            <a:endParaRPr lang="ru-RU" altLang="uk-UA" sz="1600" i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1857388"/>
          </a:xfrm>
        </p:spPr>
        <p:txBody>
          <a:bodyPr>
            <a:normAutofit/>
          </a:bodyPr>
          <a:lstStyle/>
          <a:p>
            <a:pPr algn="just"/>
            <a:r>
              <a:rPr lang="ru-RU" sz="2200" b="1" dirty="0" err="1">
                <a:solidFill>
                  <a:srgbClr val="663300"/>
                </a:solidFill>
              </a:rPr>
              <a:t>Теорія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ймовірностей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і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математична</a:t>
            </a:r>
            <a:r>
              <a:rPr lang="ru-RU" sz="2200" b="1" dirty="0">
                <a:solidFill>
                  <a:srgbClr val="663300"/>
                </a:solidFill>
              </a:rPr>
              <a:t> статистика : </a:t>
            </a:r>
            <a:r>
              <a:rPr lang="ru-RU" sz="2200" b="1" dirty="0" err="1">
                <a:solidFill>
                  <a:srgbClr val="663300"/>
                </a:solidFill>
              </a:rPr>
              <a:t>навч.-метод</a:t>
            </a:r>
            <a:r>
              <a:rPr lang="ru-RU" sz="2200" b="1" dirty="0">
                <a:solidFill>
                  <a:srgbClr val="663300"/>
                </a:solidFill>
              </a:rPr>
              <a:t>. комплекс для студ. </a:t>
            </a:r>
            <a:r>
              <a:rPr lang="ru-RU" sz="2200" b="1" dirty="0" err="1">
                <a:solidFill>
                  <a:srgbClr val="663300"/>
                </a:solidFill>
              </a:rPr>
              <a:t>прир.-матем</a:t>
            </a:r>
            <a:r>
              <a:rPr lang="ru-RU" sz="2200" b="1" dirty="0">
                <a:solidFill>
                  <a:srgbClr val="663300"/>
                </a:solidFill>
              </a:rPr>
              <a:t>. спец. </a:t>
            </a:r>
            <a:r>
              <a:rPr lang="ru-RU" sz="2200" b="1" dirty="0" err="1">
                <a:solidFill>
                  <a:srgbClr val="663300"/>
                </a:solidFill>
              </a:rPr>
              <a:t>пед</a:t>
            </a:r>
            <a:r>
              <a:rPr lang="ru-RU" sz="2200" b="1" dirty="0">
                <a:solidFill>
                  <a:srgbClr val="663300"/>
                </a:solidFill>
              </a:rPr>
              <a:t>. ВНЗ / В. Г. Моторіна, В. Я. Блудов, Т. І. </a:t>
            </a:r>
            <a:r>
              <a:rPr lang="ru-RU" sz="2200" b="1" dirty="0" err="1">
                <a:solidFill>
                  <a:srgbClr val="663300"/>
                </a:solidFill>
              </a:rPr>
              <a:t>Дейніченко</a:t>
            </a:r>
            <a:r>
              <a:rPr lang="ru-RU" sz="2200" b="1" dirty="0">
                <a:solidFill>
                  <a:srgbClr val="663300"/>
                </a:solidFill>
              </a:rPr>
              <a:t> [та </a:t>
            </a:r>
            <a:r>
              <a:rPr lang="ru-RU" sz="2200" b="1" dirty="0" err="1">
                <a:solidFill>
                  <a:srgbClr val="663300"/>
                </a:solidFill>
              </a:rPr>
              <a:t>ін</a:t>
            </a:r>
            <a:r>
              <a:rPr lang="ru-RU" sz="2200" b="1" dirty="0">
                <a:solidFill>
                  <a:srgbClr val="663300"/>
                </a:solidFill>
              </a:rPr>
              <a:t>.] ; </a:t>
            </a:r>
            <a:r>
              <a:rPr lang="ru-RU" sz="2200" b="1" dirty="0" err="1">
                <a:solidFill>
                  <a:srgbClr val="663300"/>
                </a:solidFill>
              </a:rPr>
              <a:t>Харків</a:t>
            </a:r>
            <a:r>
              <a:rPr lang="ru-RU" sz="2200" b="1" dirty="0">
                <a:solidFill>
                  <a:srgbClr val="663300"/>
                </a:solidFill>
              </a:rPr>
              <a:t>. </a:t>
            </a:r>
            <a:r>
              <a:rPr lang="ru-RU" sz="2200" b="1" dirty="0" err="1">
                <a:solidFill>
                  <a:srgbClr val="663300"/>
                </a:solidFill>
              </a:rPr>
              <a:t>нац</a:t>
            </a:r>
            <a:r>
              <a:rPr lang="ru-RU" sz="2200" b="1" dirty="0">
                <a:solidFill>
                  <a:srgbClr val="663300"/>
                </a:solidFill>
              </a:rPr>
              <a:t>. </a:t>
            </a:r>
            <a:r>
              <a:rPr lang="ru-RU" sz="2200" b="1" dirty="0" err="1">
                <a:solidFill>
                  <a:srgbClr val="663300"/>
                </a:solidFill>
              </a:rPr>
              <a:t>пед</a:t>
            </a:r>
            <a:r>
              <a:rPr lang="ru-RU" sz="2200" b="1" dirty="0">
                <a:solidFill>
                  <a:srgbClr val="663300"/>
                </a:solidFill>
              </a:rPr>
              <a:t>. ун-т </a:t>
            </a:r>
            <a:r>
              <a:rPr lang="ru-RU" sz="2200" b="1" dirty="0" err="1">
                <a:solidFill>
                  <a:srgbClr val="663300"/>
                </a:solidFill>
              </a:rPr>
              <a:t>ім</a:t>
            </a:r>
            <a:r>
              <a:rPr lang="ru-RU" sz="2200" b="1" dirty="0">
                <a:solidFill>
                  <a:srgbClr val="663300"/>
                </a:solidFill>
              </a:rPr>
              <a:t>. Г. С. Сковороди. – </a:t>
            </a:r>
            <a:r>
              <a:rPr lang="ru-RU" sz="2200" b="1" dirty="0" err="1">
                <a:solidFill>
                  <a:srgbClr val="663300"/>
                </a:solidFill>
              </a:rPr>
              <a:t>Харків</a:t>
            </a:r>
            <a:r>
              <a:rPr lang="ru-RU" sz="2200" b="1" dirty="0">
                <a:solidFill>
                  <a:srgbClr val="663300"/>
                </a:solidFill>
              </a:rPr>
              <a:t> : [</a:t>
            </a:r>
            <a:r>
              <a:rPr lang="ru-RU" sz="2200" b="1" dirty="0" err="1">
                <a:solidFill>
                  <a:srgbClr val="663300"/>
                </a:solidFill>
              </a:rPr>
              <a:t>Монограф</a:t>
            </a:r>
            <a:r>
              <a:rPr lang="ru-RU" sz="2200" b="1" dirty="0">
                <a:solidFill>
                  <a:srgbClr val="663300"/>
                </a:solidFill>
              </a:rPr>
              <a:t>], 2017. – 64 с.</a:t>
            </a:r>
            <a:endParaRPr lang="uk-UA" b="1" dirty="0">
              <a:solidFill>
                <a:srgbClr val="6633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1500174"/>
            <a:ext cx="3397823" cy="4986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CB0FC0CE-EBDE-4E61-BDDE-3DD727008B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8214" y="6072206"/>
            <a:ext cx="1020685" cy="10206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461645"/>
            <a:ext cx="6057059" cy="112474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000" i="1" dirty="0" err="1"/>
              <a:t>Фізико-математичний</a:t>
            </a:r>
            <a:r>
              <a:rPr lang="ru-RU" sz="2000" i="1" dirty="0"/>
              <a:t> факультет</a:t>
            </a:r>
          </a:p>
          <a:p>
            <a:pPr marL="0" indent="0" algn="ctr">
              <a:buNone/>
            </a:pPr>
            <a:r>
              <a:rPr lang="ru-RU" sz="2000" i="1" dirty="0" err="1"/>
              <a:t>Заняття</a:t>
            </a:r>
            <a:r>
              <a:rPr lang="ru-RU" sz="2000" i="1" dirty="0"/>
              <a:t> з </a:t>
            </a:r>
            <a:r>
              <a:rPr lang="ru-RU" sz="2000" i="1" dirty="0" err="1"/>
              <a:t>радіотехніки</a:t>
            </a:r>
            <a:r>
              <a:rPr lang="ru-RU" sz="2000" i="1" dirty="0"/>
              <a:t> з В.Я. </a:t>
            </a:r>
            <a:r>
              <a:rPr lang="ru-RU" sz="2000" i="1" dirty="0" err="1"/>
              <a:t>Блудовим</a:t>
            </a:r>
            <a:endParaRPr lang="ru-RU" sz="2000" i="1" dirty="0"/>
          </a:p>
          <a:p>
            <a:pPr marL="0" indent="0" algn="ctr">
              <a:buNone/>
            </a:pPr>
            <a:r>
              <a:rPr lang="ru-RU" sz="2000" i="1" dirty="0" err="1"/>
              <a:t>Група</a:t>
            </a:r>
            <a:r>
              <a:rPr lang="ru-RU" sz="2000" i="1" dirty="0"/>
              <a:t> 4 ФМ, 2006 </a:t>
            </a:r>
            <a:r>
              <a:rPr lang="ru-RU" sz="2000" i="1" dirty="0" err="1"/>
              <a:t>рік</a:t>
            </a:r>
            <a:endParaRPr lang="ru-RU" sz="2000" dirty="0"/>
          </a:p>
        </p:txBody>
      </p:sp>
      <p:pic>
        <p:nvPicPr>
          <p:cNvPr id="1026" name="Picture 2" descr="Блудов со студент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97" y="1238994"/>
            <a:ext cx="6057059" cy="4051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EB359863-D527-4F83-B9A6-3F64ECEF59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567" y="762347"/>
            <a:ext cx="2772832" cy="52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одержимое 2">
            <a:extLst>
              <a:ext uri="{FF2B5EF4-FFF2-40B4-BE49-F238E27FC236}">
                <a16:creationId xmlns="" xmlns:a16="http://schemas.microsoft.com/office/drawing/2014/main" id="{8FB0F051-1238-4E8F-84C8-CED761392711}"/>
              </a:ext>
            </a:extLst>
          </p:cNvPr>
          <p:cNvSpPr txBox="1">
            <a:spLocks/>
          </p:cNvSpPr>
          <p:nvPr/>
        </p:nvSpPr>
        <p:spPr>
          <a:xfrm>
            <a:off x="6294490" y="6137920"/>
            <a:ext cx="2772833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000" i="1" dirty="0"/>
              <a:t>2024 </a:t>
            </a:r>
            <a:r>
              <a:rPr lang="ru-RU" sz="2000" i="1" dirty="0" err="1"/>
              <a:t>рік</a:t>
            </a:r>
            <a:endParaRPr lang="ru-RU" sz="2000" dirty="0"/>
          </a:p>
        </p:txBody>
      </p:sp>
      <p:sp>
        <p:nvSpPr>
          <p:cNvPr id="6" name="Заголовок 8">
            <a:extLst>
              <a:ext uri="{FF2B5EF4-FFF2-40B4-BE49-F238E27FC236}">
                <a16:creationId xmlns="" xmlns:a16="http://schemas.microsoft.com/office/drawing/2014/main" id="{646614DF-186C-4484-9E3D-64E7119B0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866453"/>
          </a:xfrm>
        </p:spPr>
        <p:txBody>
          <a:bodyPr>
            <a:normAutofit/>
          </a:bodyPr>
          <a:lstStyle/>
          <a:p>
            <a:r>
              <a:rPr lang="ru-RU" sz="3200" b="1" dirty="0" err="1">
                <a:solidFill>
                  <a:srgbClr val="663300"/>
                </a:solidFill>
              </a:rPr>
              <a:t>СТУДЕНТка</a:t>
            </a:r>
            <a:r>
              <a:rPr lang="ru-RU" sz="3200" b="1" dirty="0">
                <a:solidFill>
                  <a:srgbClr val="663300"/>
                </a:solidFill>
              </a:rPr>
              <a:t>, </a:t>
            </a:r>
            <a:r>
              <a:rPr lang="ru-RU" sz="3200" b="1" dirty="0" err="1">
                <a:solidFill>
                  <a:srgbClr val="663300"/>
                </a:solidFill>
              </a:rPr>
              <a:t>БІБЛІОТЕКАРка</a:t>
            </a:r>
            <a:r>
              <a:rPr lang="ru-RU" sz="3200" b="1" dirty="0">
                <a:solidFill>
                  <a:srgbClr val="663300"/>
                </a:solidFill>
              </a:rPr>
              <a:t>, </a:t>
            </a:r>
            <a:r>
              <a:rPr lang="ru-RU" sz="3200" b="1" dirty="0" err="1">
                <a:solidFill>
                  <a:srgbClr val="663300"/>
                </a:solidFill>
              </a:rPr>
              <a:t>ДОПОВІДАЧка</a:t>
            </a:r>
            <a:endParaRPr lang="uk-UA" b="1" dirty="0">
              <a:solidFill>
                <a:srgbClr val="6633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92D345C6-F7E0-444C-8A02-21450D7946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7833"/>
          <a:stretch/>
        </p:blipFill>
        <p:spPr>
          <a:xfrm>
            <a:off x="4960026" y="1857388"/>
            <a:ext cx="3574691" cy="4581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istockphoto-1452908435-170667a.jp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444014" y="1490797"/>
            <a:ext cx="4429156" cy="1643074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2928934"/>
            <a:ext cx="4572032" cy="35004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У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навчально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-методичному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посібнику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схарактеризовано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загальні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питання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організації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і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проведення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експериментально-дослідної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роботи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з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впровадження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в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навчальний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процес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отримання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вищої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освіти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елективного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курсу;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з’ясовано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вплив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його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реалізації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на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якісні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показники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навчання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студентів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природничо-математичних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спеціальностей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педагогічних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ЗВО.</a:t>
            </a:r>
          </a:p>
          <a:p>
            <a:pPr>
              <a:buNone/>
            </a:pPr>
            <a:endParaRPr lang="ru-RU" altLang="uk-UA" sz="1600" i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1857388"/>
          </a:xfrm>
        </p:spPr>
        <p:txBody>
          <a:bodyPr>
            <a:normAutofit/>
          </a:bodyPr>
          <a:lstStyle/>
          <a:p>
            <a:pPr algn="just"/>
            <a:r>
              <a:rPr lang="ru-RU" sz="2200" b="1" dirty="0">
                <a:solidFill>
                  <a:srgbClr val="663300"/>
                </a:solidFill>
              </a:rPr>
              <a:t>Блудов В. Я.  </a:t>
            </a:r>
            <a:r>
              <a:rPr lang="ru-RU" sz="2200" b="1" dirty="0" err="1">
                <a:solidFill>
                  <a:srgbClr val="663300"/>
                </a:solidFill>
              </a:rPr>
              <a:t>Елективний</a:t>
            </a:r>
            <a:r>
              <a:rPr lang="ru-RU" sz="2200" b="1" dirty="0">
                <a:solidFill>
                  <a:srgbClr val="663300"/>
                </a:solidFill>
              </a:rPr>
              <a:t> курс як </a:t>
            </a:r>
            <a:r>
              <a:rPr lang="ru-RU" sz="2200" b="1" dirty="0" err="1">
                <a:solidFill>
                  <a:srgbClr val="663300"/>
                </a:solidFill>
              </a:rPr>
              <a:t>засіб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формування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професійної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компетентності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майбутніх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учителів</a:t>
            </a:r>
            <a:r>
              <a:rPr lang="ru-RU" sz="2200" b="1" dirty="0">
                <a:solidFill>
                  <a:srgbClr val="663300"/>
                </a:solidFill>
              </a:rPr>
              <a:t> : </a:t>
            </a:r>
            <a:r>
              <a:rPr lang="ru-RU" sz="2200" b="1" dirty="0" err="1">
                <a:solidFill>
                  <a:srgbClr val="663300"/>
                </a:solidFill>
              </a:rPr>
              <a:t>навч</a:t>
            </a:r>
            <a:r>
              <a:rPr lang="ru-RU" sz="2200" b="1" dirty="0">
                <a:solidFill>
                  <a:srgbClr val="663300"/>
                </a:solidFill>
              </a:rPr>
              <a:t>.-метод. </a:t>
            </a:r>
            <a:r>
              <a:rPr lang="ru-RU" sz="2200" b="1" dirty="0" err="1">
                <a:solidFill>
                  <a:srgbClr val="663300"/>
                </a:solidFill>
              </a:rPr>
              <a:t>посіб</a:t>
            </a:r>
            <a:r>
              <a:rPr lang="ru-RU" sz="2200" b="1" dirty="0">
                <a:solidFill>
                  <a:srgbClr val="663300"/>
                </a:solidFill>
              </a:rPr>
              <a:t>. для студ. </a:t>
            </a:r>
            <a:r>
              <a:rPr lang="ru-RU" sz="2200" b="1" dirty="0" err="1">
                <a:solidFill>
                  <a:srgbClr val="663300"/>
                </a:solidFill>
              </a:rPr>
              <a:t>природн</a:t>
            </a:r>
            <a:r>
              <a:rPr lang="ru-RU" sz="2200" b="1" dirty="0">
                <a:solidFill>
                  <a:srgbClr val="663300"/>
                </a:solidFill>
              </a:rPr>
              <a:t>.-мат. спец. пед. ВНЗ / В. Я. Блудов, Л. О. </a:t>
            </a:r>
            <a:r>
              <a:rPr lang="ru-RU" sz="2200" b="1" dirty="0" err="1">
                <a:solidFill>
                  <a:srgbClr val="663300"/>
                </a:solidFill>
              </a:rPr>
              <a:t>Шитикова</a:t>
            </a:r>
            <a:r>
              <a:rPr lang="ru-RU" sz="2200" b="1" dirty="0">
                <a:solidFill>
                  <a:srgbClr val="663300"/>
                </a:solidFill>
              </a:rPr>
              <a:t> ; </a:t>
            </a:r>
            <a:r>
              <a:rPr lang="ru-RU" sz="2200" b="1" dirty="0" err="1">
                <a:solidFill>
                  <a:srgbClr val="663300"/>
                </a:solidFill>
              </a:rPr>
              <a:t>Харків</a:t>
            </a:r>
            <a:r>
              <a:rPr lang="ru-RU" sz="2200" b="1" dirty="0">
                <a:solidFill>
                  <a:srgbClr val="663300"/>
                </a:solidFill>
              </a:rPr>
              <a:t>. </a:t>
            </a:r>
            <a:r>
              <a:rPr lang="ru-RU" sz="2200" b="1" dirty="0" err="1">
                <a:solidFill>
                  <a:srgbClr val="663300"/>
                </a:solidFill>
              </a:rPr>
              <a:t>нац</a:t>
            </a:r>
            <a:r>
              <a:rPr lang="ru-RU" sz="2200" b="1" dirty="0">
                <a:solidFill>
                  <a:srgbClr val="663300"/>
                </a:solidFill>
              </a:rPr>
              <a:t>. </a:t>
            </a:r>
            <a:r>
              <a:rPr lang="ru-RU" sz="2200" b="1" dirty="0" err="1">
                <a:solidFill>
                  <a:srgbClr val="663300"/>
                </a:solidFill>
              </a:rPr>
              <a:t>пед</a:t>
            </a:r>
            <a:r>
              <a:rPr lang="ru-RU" sz="2200" b="1" dirty="0">
                <a:solidFill>
                  <a:srgbClr val="663300"/>
                </a:solidFill>
              </a:rPr>
              <a:t>. ун-т </a:t>
            </a:r>
            <a:r>
              <a:rPr lang="ru-RU" sz="2200" b="1" dirty="0" err="1">
                <a:solidFill>
                  <a:srgbClr val="663300"/>
                </a:solidFill>
              </a:rPr>
              <a:t>ім</a:t>
            </a:r>
            <a:r>
              <a:rPr lang="ru-RU" sz="2200" b="1" dirty="0">
                <a:solidFill>
                  <a:srgbClr val="663300"/>
                </a:solidFill>
              </a:rPr>
              <a:t>. Г. С. Сковороди. – </a:t>
            </a:r>
            <a:r>
              <a:rPr lang="ru-RU" sz="2200" b="1" dirty="0" err="1">
                <a:solidFill>
                  <a:srgbClr val="663300"/>
                </a:solidFill>
              </a:rPr>
              <a:t>Харків</a:t>
            </a:r>
            <a:r>
              <a:rPr lang="ru-RU" sz="2200" b="1" dirty="0">
                <a:solidFill>
                  <a:srgbClr val="663300"/>
                </a:solidFill>
              </a:rPr>
              <a:t> : [б. в.], 2014. – 53 с.</a:t>
            </a:r>
            <a:endParaRPr lang="uk-UA" b="1" dirty="0">
              <a:solidFill>
                <a:srgbClr val="66330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CB0FC0CE-EBDE-4E61-BDDE-3DD727008B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9765" y="5928173"/>
            <a:ext cx="1020685" cy="102068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835879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889A26F-53DD-4840-80C5-7DCCBE5FFF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4038"/>
          <a:stretch/>
        </p:blipFill>
        <p:spPr>
          <a:xfrm>
            <a:off x="4993798" y="1638229"/>
            <a:ext cx="3774258" cy="4653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istockphoto-1452908435-170667a.jp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836919" y="1665939"/>
            <a:ext cx="4025009" cy="1493149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2928934"/>
            <a:ext cx="4572032" cy="350046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Навчально-методичний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посібник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дозволяє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ознайомити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студентів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з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цілями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змістом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вимогами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щодо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сформованості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рівнів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навчальних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досягнень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з предмету, формами і методами контролю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навчально-пізнавальної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діяльності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;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містить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необхідні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для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самостійної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роботи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варіанти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завдань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з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різних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розділів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курсу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математичної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логіки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і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теорії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алгоритмів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з метою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повторення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узагальнення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й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систематизації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знань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що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сприятиме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покращенню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професійної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підготовки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майбутніх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учителів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 Посібник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може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використовуватись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як у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навчальному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процесі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педагогічного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ЗВО у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вивченні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математичної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логіки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і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теорії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алгоритмів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, так і для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самоосвіти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студентів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природничо-математичних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спеціальностей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педагогічних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 ЗВО.</a:t>
            </a:r>
          </a:p>
          <a:p>
            <a:pPr>
              <a:buNone/>
            </a:pPr>
            <a:endParaRPr lang="ru-RU" altLang="uk-UA" sz="1600" i="1" dirty="0">
              <a:solidFill>
                <a:schemeClr val="accent1">
                  <a:lumMod val="25000"/>
                </a:schemeClr>
              </a:solidFill>
            </a:endParaRPr>
          </a:p>
          <a:p>
            <a:pPr>
              <a:buNone/>
            </a:pPr>
            <a:endParaRPr lang="ru-RU" altLang="uk-UA" sz="1600" i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1857388"/>
          </a:xfrm>
        </p:spPr>
        <p:txBody>
          <a:bodyPr>
            <a:normAutofit/>
          </a:bodyPr>
          <a:lstStyle/>
          <a:p>
            <a:pPr algn="just"/>
            <a:r>
              <a:rPr lang="ru-RU" sz="2200" b="1" dirty="0">
                <a:solidFill>
                  <a:srgbClr val="663300"/>
                </a:solidFill>
              </a:rPr>
              <a:t>Моторіна В.Г., Блудов В.Я., </a:t>
            </a:r>
            <a:r>
              <a:rPr lang="ru-RU" sz="2200" b="1" dirty="0" err="1">
                <a:solidFill>
                  <a:srgbClr val="663300"/>
                </a:solidFill>
              </a:rPr>
              <a:t>Дейніченко</a:t>
            </a:r>
            <a:r>
              <a:rPr lang="ru-RU" sz="2200" b="1" dirty="0">
                <a:solidFill>
                  <a:srgbClr val="663300"/>
                </a:solidFill>
              </a:rPr>
              <a:t> Т.І. </a:t>
            </a:r>
            <a:r>
              <a:rPr lang="ru-RU" sz="2200" b="1" dirty="0" err="1">
                <a:solidFill>
                  <a:srgbClr val="663300"/>
                </a:solidFill>
              </a:rPr>
              <a:t>Математична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логіка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і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теорія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алгоритмів</a:t>
            </a:r>
            <a:r>
              <a:rPr lang="ru-RU" sz="2200" b="1" dirty="0">
                <a:solidFill>
                  <a:srgbClr val="663300"/>
                </a:solidFill>
              </a:rPr>
              <a:t>: </a:t>
            </a:r>
            <a:r>
              <a:rPr lang="ru-RU" sz="2200" b="1" dirty="0" err="1">
                <a:solidFill>
                  <a:srgbClr val="663300"/>
                </a:solidFill>
              </a:rPr>
              <a:t>навчально-методичний</a:t>
            </a:r>
            <a:r>
              <a:rPr lang="ru-RU" sz="2200" b="1" dirty="0">
                <a:solidFill>
                  <a:srgbClr val="663300"/>
                </a:solidFill>
              </a:rPr>
              <a:t> комплекс для </a:t>
            </a:r>
            <a:r>
              <a:rPr lang="ru-RU" sz="2200" b="1" dirty="0" err="1">
                <a:solidFill>
                  <a:srgbClr val="663300"/>
                </a:solidFill>
              </a:rPr>
              <a:t>студентів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фізико-математичного</a:t>
            </a:r>
            <a:r>
              <a:rPr lang="ru-RU" sz="2200" b="1" dirty="0">
                <a:solidFill>
                  <a:srgbClr val="663300"/>
                </a:solidFill>
              </a:rPr>
              <a:t> факультету (</a:t>
            </a:r>
            <a:r>
              <a:rPr lang="ru-RU" sz="2200" b="1" dirty="0" err="1">
                <a:solidFill>
                  <a:srgbClr val="663300"/>
                </a:solidFill>
              </a:rPr>
              <a:t>напрям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підготовки</a:t>
            </a:r>
            <a:r>
              <a:rPr lang="ru-RU" sz="2200" b="1" dirty="0">
                <a:solidFill>
                  <a:srgbClr val="663300"/>
                </a:solidFill>
              </a:rPr>
              <a:t> 6.040201; </a:t>
            </a:r>
            <a:r>
              <a:rPr lang="ru-RU" sz="2200" b="1" dirty="0" err="1">
                <a:solidFill>
                  <a:srgbClr val="663300"/>
                </a:solidFill>
              </a:rPr>
              <a:t>спеціальність</a:t>
            </a:r>
            <a:r>
              <a:rPr lang="ru-RU" sz="2200" b="1" dirty="0">
                <a:solidFill>
                  <a:srgbClr val="663300"/>
                </a:solidFill>
              </a:rPr>
              <a:t>: математика. </a:t>
            </a:r>
            <a:r>
              <a:rPr lang="ru-RU" sz="2200" b="1" dirty="0" err="1">
                <a:solidFill>
                  <a:srgbClr val="663300"/>
                </a:solidFill>
              </a:rPr>
              <a:t>Харків</a:t>
            </a:r>
            <a:r>
              <a:rPr lang="ru-RU" sz="2200" b="1" dirty="0">
                <a:solidFill>
                  <a:srgbClr val="663300"/>
                </a:solidFill>
              </a:rPr>
              <a:t>: </a:t>
            </a:r>
            <a:r>
              <a:rPr lang="ru-RU" sz="2200" b="1" dirty="0" err="1">
                <a:solidFill>
                  <a:srgbClr val="663300"/>
                </a:solidFill>
              </a:rPr>
              <a:t>Харків</a:t>
            </a:r>
            <a:r>
              <a:rPr lang="ru-RU" sz="2200" b="1" dirty="0">
                <a:solidFill>
                  <a:srgbClr val="663300"/>
                </a:solidFill>
              </a:rPr>
              <a:t>. </a:t>
            </a:r>
            <a:r>
              <a:rPr lang="ru-RU" sz="2200" b="1" dirty="0" err="1">
                <a:solidFill>
                  <a:srgbClr val="663300"/>
                </a:solidFill>
              </a:rPr>
              <a:t>нац</a:t>
            </a:r>
            <a:r>
              <a:rPr lang="ru-RU" sz="2200" b="1" dirty="0">
                <a:solidFill>
                  <a:srgbClr val="663300"/>
                </a:solidFill>
              </a:rPr>
              <a:t>. </a:t>
            </a:r>
            <a:r>
              <a:rPr lang="ru-RU" sz="2200" b="1" dirty="0" err="1">
                <a:solidFill>
                  <a:srgbClr val="663300"/>
                </a:solidFill>
              </a:rPr>
              <a:t>пед</a:t>
            </a:r>
            <a:r>
              <a:rPr lang="ru-RU" sz="2200" b="1" dirty="0">
                <a:solidFill>
                  <a:srgbClr val="663300"/>
                </a:solidFill>
              </a:rPr>
              <a:t>. ун-т </a:t>
            </a:r>
            <a:r>
              <a:rPr lang="ru-RU" sz="2200" b="1" dirty="0" err="1">
                <a:solidFill>
                  <a:srgbClr val="663300"/>
                </a:solidFill>
              </a:rPr>
              <a:t>ім</a:t>
            </a:r>
            <a:r>
              <a:rPr lang="ru-RU" sz="2200" b="1" dirty="0">
                <a:solidFill>
                  <a:srgbClr val="663300"/>
                </a:solidFill>
              </a:rPr>
              <a:t>. Г.С. Сковороди, 2017. 44 с. </a:t>
            </a:r>
            <a:endParaRPr lang="uk-UA" b="1" dirty="0">
              <a:solidFill>
                <a:srgbClr val="66330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CB0FC0CE-EBDE-4E61-BDDE-3DD727008B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8214" y="6072206"/>
            <a:ext cx="1020685" cy="1020685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444014" y="1490797"/>
            <a:ext cx="4429156" cy="1643074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3143249"/>
            <a:ext cx="4114800" cy="2214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Сборник посвящается светлой памяти ушедшего из жизни ученого, педагога,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колеги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, друга – Валерия Яковлевича </a:t>
            </a:r>
            <a:r>
              <a:rPr lang="ru-RU" altLang="uk-UA" sz="1600" i="1" dirty="0" err="1">
                <a:solidFill>
                  <a:schemeClr val="accent1">
                    <a:lumMod val="25000"/>
                  </a:schemeClr>
                </a:solidFill>
              </a:rPr>
              <a:t>Блудова</a:t>
            </a:r>
            <a:r>
              <a:rPr lang="ru-RU" altLang="uk-UA" sz="1600" i="1" dirty="0">
                <a:solidFill>
                  <a:schemeClr val="accent1">
                    <a:lumMod val="25000"/>
                  </a:schemeClr>
                </a:solidFill>
              </a:rPr>
              <a:t>.</a:t>
            </a:r>
          </a:p>
          <a:p>
            <a:pPr>
              <a:buNone/>
            </a:pPr>
            <a:endParaRPr lang="ru-RU" altLang="uk-UA" sz="1600" i="1" dirty="0">
              <a:solidFill>
                <a:schemeClr val="accent1">
                  <a:lumMod val="25000"/>
                </a:schemeClr>
              </a:solidFill>
            </a:endParaRPr>
          </a:p>
          <a:p>
            <a:pPr>
              <a:buNone/>
            </a:pPr>
            <a:endParaRPr lang="ru-RU" altLang="uk-UA" sz="1600" i="1" dirty="0">
              <a:solidFill>
                <a:schemeClr val="accent1">
                  <a:lumMod val="25000"/>
                </a:schemeClr>
              </a:solidFill>
            </a:endParaRPr>
          </a:p>
          <a:p>
            <a:pPr>
              <a:buNone/>
            </a:pPr>
            <a:endParaRPr lang="ru-RU" altLang="uk-UA" sz="1600" i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1857388"/>
          </a:xfrm>
        </p:spPr>
        <p:txBody>
          <a:bodyPr>
            <a:normAutofit/>
          </a:bodyPr>
          <a:lstStyle/>
          <a:p>
            <a:pPr algn="just"/>
            <a:r>
              <a:rPr lang="ru-RU" sz="2200" b="1" dirty="0">
                <a:solidFill>
                  <a:srgbClr val="663300"/>
                </a:solidFill>
              </a:rPr>
              <a:t>Поэтический сборник : 1950—1960-е г.г. : [</a:t>
            </a:r>
            <a:r>
              <a:rPr lang="ru-RU" sz="2200" b="1" dirty="0" err="1">
                <a:solidFill>
                  <a:srgbClr val="663300"/>
                </a:solidFill>
              </a:rPr>
              <a:t>юбил</a:t>
            </a:r>
            <a:r>
              <a:rPr lang="ru-RU" sz="2200" b="1" dirty="0">
                <a:solidFill>
                  <a:srgbClr val="663300"/>
                </a:solidFill>
              </a:rPr>
              <a:t>. изд. к 75-летию со дня рождения] / В. Я. Блудов ; [изд. </a:t>
            </a:r>
            <a:r>
              <a:rPr lang="ru-RU" sz="2200" b="1" dirty="0" err="1">
                <a:solidFill>
                  <a:srgbClr val="663300"/>
                </a:solidFill>
              </a:rPr>
              <a:t>подгот</a:t>
            </a:r>
            <a:r>
              <a:rPr lang="ru-RU" sz="2200" b="1" dirty="0">
                <a:solidFill>
                  <a:srgbClr val="663300"/>
                </a:solidFill>
              </a:rPr>
              <a:t>. Г. В. </a:t>
            </a:r>
            <a:r>
              <a:rPr lang="ru-RU" sz="2200" b="1" dirty="0" err="1">
                <a:solidFill>
                  <a:srgbClr val="663300"/>
                </a:solidFill>
              </a:rPr>
              <a:t>Голубничая</a:t>
            </a:r>
            <a:r>
              <a:rPr lang="ru-RU" sz="2200" b="1" dirty="0">
                <a:solidFill>
                  <a:srgbClr val="663300"/>
                </a:solidFill>
              </a:rPr>
              <a:t>, Т. И. Дейниченко]. – Харьков : Оберег, 2019. – 71 с. : ил., </a:t>
            </a:r>
            <a:r>
              <a:rPr lang="ru-RU" sz="2200" b="1" dirty="0" err="1">
                <a:solidFill>
                  <a:srgbClr val="663300"/>
                </a:solidFill>
              </a:rPr>
              <a:t>портр</a:t>
            </a:r>
            <a:r>
              <a:rPr lang="ru-RU" sz="2200" b="1" dirty="0">
                <a:solidFill>
                  <a:srgbClr val="663300"/>
                </a:solidFill>
              </a:rPr>
              <a:t>. – ISBN 978-066-8689-38-3.</a:t>
            </a:r>
            <a:br>
              <a:rPr lang="ru-RU" sz="2200" b="1" dirty="0">
                <a:solidFill>
                  <a:srgbClr val="663300"/>
                </a:solidFill>
              </a:rPr>
            </a:br>
            <a:r>
              <a:rPr lang="ru-RU" sz="2200" b="1" dirty="0">
                <a:solidFill>
                  <a:srgbClr val="663300"/>
                </a:solidFill>
              </a:rPr>
              <a:t> </a:t>
            </a:r>
            <a:endParaRPr lang="uk-UA" b="1" dirty="0">
              <a:solidFill>
                <a:srgbClr val="663300"/>
              </a:solidFill>
            </a:endParaRPr>
          </a:p>
        </p:txBody>
      </p:sp>
      <p:pic>
        <p:nvPicPr>
          <p:cNvPr id="1026" name="Picture 2" descr="F:\2025\Дейніченко\книги\Блудов. поет збір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643050"/>
            <a:ext cx="3555157" cy="5000660"/>
          </a:xfrm>
          <a:prstGeom prst="rect">
            <a:avLst/>
          </a:prstGeom>
          <a:noFill/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CB0FC0CE-EBDE-4E61-BDDE-3DD727008B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8214" y="6072206"/>
            <a:ext cx="1020685" cy="102068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-1" y="6165304"/>
            <a:ext cx="5675919" cy="6989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altLang="uk-UA" sz="1800" dirty="0" err="1">
                <a:solidFill>
                  <a:srgbClr val="1D14D2"/>
                </a:solidFill>
                <a:latin typeface="Calibri" pitchFamily="34" charset="0"/>
              </a:rPr>
              <a:t>Електронна</a:t>
            </a:r>
            <a:r>
              <a:rPr lang="ru-RU" altLang="uk-UA" sz="1800" dirty="0">
                <a:solidFill>
                  <a:srgbClr val="1D14D2"/>
                </a:solidFill>
                <a:latin typeface="Calibri" pitchFamily="34" charset="0"/>
              </a:rPr>
              <a:t> </a:t>
            </a:r>
            <a:r>
              <a:rPr lang="ru-RU" altLang="uk-UA" sz="1800" dirty="0" err="1">
                <a:solidFill>
                  <a:srgbClr val="1D14D2"/>
                </a:solidFill>
                <a:latin typeface="Calibri" pitchFamily="34" charset="0"/>
              </a:rPr>
              <a:t>версія</a:t>
            </a:r>
            <a:r>
              <a:rPr lang="ru-RU" altLang="uk-UA" sz="1800" dirty="0">
                <a:solidFill>
                  <a:srgbClr val="1D14D2"/>
                </a:solidFill>
                <a:latin typeface="Calibri" pitchFamily="34" charset="0"/>
              </a:rPr>
              <a:t> документа за </a:t>
            </a:r>
            <a:r>
              <a:rPr lang="ru-RU" altLang="uk-UA" sz="1800" dirty="0" err="1">
                <a:solidFill>
                  <a:srgbClr val="1D14D2"/>
                </a:solidFill>
                <a:latin typeface="Calibri" pitchFamily="34" charset="0"/>
              </a:rPr>
              <a:t>покликанням</a:t>
            </a:r>
            <a:r>
              <a:rPr lang="ru-RU" altLang="uk-UA" sz="1800" dirty="0">
                <a:solidFill>
                  <a:srgbClr val="1D14D2"/>
                </a:solidFill>
                <a:latin typeface="Calibri" pitchFamily="34" charset="0"/>
              </a:rPr>
              <a:t>: </a:t>
            </a:r>
            <a:r>
              <a:rPr lang="uk-UA" sz="1800" dirty="0"/>
              <a:t> </a:t>
            </a:r>
            <a:r>
              <a:rPr lang="ru-RU" sz="1200" dirty="0">
                <a:hlinkClick r:id="rId2"/>
              </a:rPr>
              <a:t>http://</a:t>
            </a:r>
            <a:r>
              <a:rPr lang="ru-RU" sz="1200" dirty="0" smtClean="0">
                <a:hlinkClick r:id="rId2"/>
              </a:rPr>
              <a:t>dspace.hnpu.edu.ua/handle/123456789/2628</a:t>
            </a:r>
            <a:endParaRPr lang="ru-RU" altLang="uk-UA" sz="1200" i="1" dirty="0">
              <a:solidFill>
                <a:schemeClr val="accent1">
                  <a:lumMod val="25000"/>
                </a:schemeClr>
              </a:solidFill>
            </a:endParaRPr>
          </a:p>
          <a:p>
            <a:pPr>
              <a:buNone/>
            </a:pPr>
            <a:endParaRPr lang="ru-RU" altLang="uk-UA" sz="1600" i="1" dirty="0">
              <a:solidFill>
                <a:schemeClr val="accent1">
                  <a:lumMod val="25000"/>
                </a:schemeClr>
              </a:solidFill>
            </a:endParaRPr>
          </a:p>
          <a:p>
            <a:pPr>
              <a:buNone/>
            </a:pPr>
            <a:endParaRPr lang="ru-RU" altLang="uk-UA" sz="1600" i="1" dirty="0">
              <a:solidFill>
                <a:schemeClr val="accent1">
                  <a:lumMod val="25000"/>
                </a:schemeClr>
              </a:solidFill>
            </a:endParaRPr>
          </a:p>
          <a:p>
            <a:pPr>
              <a:buNone/>
            </a:pPr>
            <a:endParaRPr lang="ru-RU" altLang="uk-UA" sz="1600" i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1857388"/>
          </a:xfrm>
        </p:spPr>
        <p:txBody>
          <a:bodyPr>
            <a:normAutofit/>
          </a:bodyPr>
          <a:lstStyle/>
          <a:p>
            <a:pPr algn="just"/>
            <a:r>
              <a:rPr lang="ru-RU" sz="2200" b="1" dirty="0" err="1">
                <a:solidFill>
                  <a:srgbClr val="663300"/>
                </a:solidFill>
              </a:rPr>
              <a:t>Невичерпний</a:t>
            </a:r>
            <a:r>
              <a:rPr lang="ru-RU" sz="2200" b="1" dirty="0">
                <a:solidFill>
                  <a:srgbClr val="663300"/>
                </a:solidFill>
              </a:rPr>
              <a:t> скарб : </a:t>
            </a:r>
            <a:r>
              <a:rPr lang="ru-RU" sz="2200" b="1" dirty="0" err="1">
                <a:solidFill>
                  <a:srgbClr val="663300"/>
                </a:solidFill>
              </a:rPr>
              <a:t>електрон</a:t>
            </a:r>
            <a:r>
              <a:rPr lang="ru-RU" sz="2200" b="1" dirty="0">
                <a:solidFill>
                  <a:srgbClr val="663300"/>
                </a:solidFill>
              </a:rPr>
              <a:t>. </a:t>
            </a:r>
            <a:r>
              <a:rPr lang="ru-RU" sz="2200" b="1" dirty="0" err="1">
                <a:solidFill>
                  <a:srgbClr val="663300"/>
                </a:solidFill>
              </a:rPr>
              <a:t>бюл</a:t>
            </a:r>
            <a:r>
              <a:rPr lang="ru-RU" sz="2200" b="1" dirty="0">
                <a:solidFill>
                  <a:srgbClr val="663300"/>
                </a:solidFill>
              </a:rPr>
              <a:t>. ХНПУ </a:t>
            </a:r>
            <a:r>
              <a:rPr lang="ru-RU" sz="2200" b="1" dirty="0" err="1">
                <a:solidFill>
                  <a:srgbClr val="663300"/>
                </a:solidFill>
              </a:rPr>
              <a:t>імені</a:t>
            </a:r>
            <a:r>
              <a:rPr lang="ru-RU" sz="2200" b="1" dirty="0">
                <a:solidFill>
                  <a:srgbClr val="663300"/>
                </a:solidFill>
              </a:rPr>
              <a:t> Г. С. Сковороди : </a:t>
            </a:r>
            <a:r>
              <a:rPr lang="ru-RU" sz="2200" b="1" dirty="0" err="1">
                <a:solidFill>
                  <a:srgbClr val="663300"/>
                </a:solidFill>
              </a:rPr>
              <a:t>вих</a:t>
            </a:r>
            <a:r>
              <a:rPr lang="ru-RU" sz="2200" b="1" dirty="0">
                <a:solidFill>
                  <a:srgbClr val="663300"/>
                </a:solidFill>
              </a:rPr>
              <a:t>. один раз у кварт. / </a:t>
            </a:r>
            <a:r>
              <a:rPr lang="ru-RU" sz="2200" b="1" dirty="0" err="1">
                <a:solidFill>
                  <a:srgbClr val="663300"/>
                </a:solidFill>
              </a:rPr>
              <a:t>Харків</a:t>
            </a:r>
            <a:r>
              <a:rPr lang="ru-RU" sz="2200" b="1" dirty="0">
                <a:solidFill>
                  <a:srgbClr val="663300"/>
                </a:solidFill>
              </a:rPr>
              <a:t>. </a:t>
            </a:r>
            <a:r>
              <a:rPr lang="ru-RU" sz="2200" b="1" dirty="0" err="1">
                <a:solidFill>
                  <a:srgbClr val="663300"/>
                </a:solidFill>
              </a:rPr>
              <a:t>нац</a:t>
            </a:r>
            <a:r>
              <a:rPr lang="ru-RU" sz="2200" b="1" dirty="0">
                <a:solidFill>
                  <a:srgbClr val="663300"/>
                </a:solidFill>
              </a:rPr>
              <a:t>. </a:t>
            </a:r>
            <a:r>
              <a:rPr lang="ru-RU" sz="2200" b="1" dirty="0" err="1">
                <a:solidFill>
                  <a:srgbClr val="663300"/>
                </a:solidFill>
              </a:rPr>
              <a:t>пед</a:t>
            </a:r>
            <a:r>
              <a:rPr lang="ru-RU" sz="2200" b="1" dirty="0">
                <a:solidFill>
                  <a:srgbClr val="663300"/>
                </a:solidFill>
              </a:rPr>
              <a:t>. ун-т </a:t>
            </a:r>
            <a:r>
              <a:rPr lang="ru-RU" sz="2200" b="1" dirty="0" err="1">
                <a:solidFill>
                  <a:srgbClr val="663300"/>
                </a:solidFill>
              </a:rPr>
              <a:t>ім</a:t>
            </a:r>
            <a:r>
              <a:rPr lang="ru-RU" sz="2200" b="1" dirty="0">
                <a:solidFill>
                  <a:srgbClr val="663300"/>
                </a:solidFill>
              </a:rPr>
              <a:t>. Г. С. Сковороди, </a:t>
            </a:r>
            <a:r>
              <a:rPr lang="ru-RU" sz="2200" b="1" dirty="0" err="1">
                <a:solidFill>
                  <a:srgbClr val="663300"/>
                </a:solidFill>
              </a:rPr>
              <a:t>Наукова</a:t>
            </a:r>
            <a:r>
              <a:rPr lang="ru-RU" sz="2200" b="1" dirty="0">
                <a:solidFill>
                  <a:srgbClr val="663300"/>
                </a:solidFill>
              </a:rPr>
              <a:t> </a:t>
            </a:r>
            <a:r>
              <a:rPr lang="ru-RU" sz="2200" b="1" dirty="0" err="1">
                <a:solidFill>
                  <a:srgbClr val="663300"/>
                </a:solidFill>
              </a:rPr>
              <a:t>бібліотека</a:t>
            </a:r>
            <a:r>
              <a:rPr lang="ru-RU" sz="2200" b="1" dirty="0">
                <a:solidFill>
                  <a:srgbClr val="663300"/>
                </a:solidFill>
              </a:rPr>
              <a:t>. – № 1-2 (10-11), </a:t>
            </a:r>
            <a:r>
              <a:rPr lang="ru-RU" sz="2200" b="1" dirty="0" err="1">
                <a:solidFill>
                  <a:srgbClr val="663300"/>
                </a:solidFill>
              </a:rPr>
              <a:t>січ.-черв</a:t>
            </a:r>
            <a:r>
              <a:rPr lang="ru-RU" sz="2200" b="1" dirty="0">
                <a:solidFill>
                  <a:srgbClr val="663300"/>
                </a:solidFill>
              </a:rPr>
              <a:t>. – 2019. – 16 с.</a:t>
            </a:r>
            <a:br>
              <a:rPr lang="ru-RU" sz="2200" b="1" dirty="0">
                <a:solidFill>
                  <a:srgbClr val="663300"/>
                </a:solidFill>
              </a:rPr>
            </a:br>
            <a:r>
              <a:rPr lang="ru-RU" sz="2200" b="1" dirty="0">
                <a:solidFill>
                  <a:srgbClr val="663300"/>
                </a:solidFill>
              </a:rPr>
              <a:t> </a:t>
            </a:r>
            <a:endParaRPr lang="uk-UA" b="1" dirty="0">
              <a:solidFill>
                <a:srgbClr val="6633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l="34100" t="13333" r="35161" b="10000"/>
          <a:stretch>
            <a:fillRect/>
          </a:stretch>
        </p:blipFill>
        <p:spPr bwMode="auto">
          <a:xfrm>
            <a:off x="5675919" y="1428735"/>
            <a:ext cx="3253799" cy="5072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 l="33379" t="13478" r="35099" b="11739"/>
          <a:stretch>
            <a:fillRect/>
          </a:stretch>
        </p:blipFill>
        <p:spPr bwMode="auto">
          <a:xfrm>
            <a:off x="899592" y="1464037"/>
            <a:ext cx="3096344" cy="45911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CB0FC0CE-EBDE-4E61-BDDE-3DD727008B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8214" y="6072206"/>
            <a:ext cx="1020685" cy="102068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85720" y="785794"/>
            <a:ext cx="8715436" cy="6072206"/>
          </a:xfrm>
        </p:spPr>
        <p:txBody>
          <a:bodyPr>
            <a:normAutofit fontScale="47500" lnSpcReduction="20000"/>
          </a:bodyPr>
          <a:lstStyle/>
          <a:p>
            <a:pPr lvl="0" algn="just">
              <a:buFont typeface="+mj-lt"/>
              <a:buAutoNum type="arabicPeriod"/>
            </a:pPr>
            <a:r>
              <a:rPr lang="uk-UA" sz="1600" b="1" dirty="0" err="1" smtClean="0"/>
              <a:t>Блудов</a:t>
            </a:r>
            <a:r>
              <a:rPr lang="uk-UA" sz="1600" b="1" dirty="0" smtClean="0"/>
              <a:t> В. Я.  </a:t>
            </a:r>
            <a:r>
              <a:rPr lang="uk-UA" sz="1600" dirty="0" smtClean="0"/>
              <a:t>Аналіз стимуляторів електричних схем для виконання лабораторних робіт з електротехніки і радіотехніки / В. Я. </a:t>
            </a:r>
            <a:r>
              <a:rPr lang="uk-UA" sz="1600" dirty="0" err="1" smtClean="0"/>
              <a:t>Блудов</a:t>
            </a:r>
            <a:r>
              <a:rPr lang="uk-UA" sz="1600" dirty="0" smtClean="0"/>
              <a:t>, О. В. Соломко // Науково-дослідна робота студентів як чинник удосконалення професійної підготовки майбутнього вчителя : зб. наук. пр. / Харків. нац. пед. ун-т ім. Г. С. Сковороди ; [</a:t>
            </a:r>
            <a:r>
              <a:rPr lang="uk-UA" sz="1600" dirty="0" err="1" smtClean="0"/>
              <a:t>редкол</a:t>
            </a:r>
            <a:r>
              <a:rPr lang="uk-UA" sz="1600" dirty="0" smtClean="0"/>
              <a:t>. : Л. І. Білоусова, В. Д. Зоря, Н. В. Олефіренко]. – Харків : [Щедра садиба плюс], 2013. – Вип. 10. – С. 19—22.</a:t>
            </a:r>
            <a:endParaRPr lang="ru-RU" sz="1600" dirty="0" smtClean="0"/>
          </a:p>
          <a:p>
            <a:pPr lvl="0" algn="just">
              <a:buFont typeface="+mj-lt"/>
              <a:buAutoNum type="arabicPeriod"/>
            </a:pPr>
            <a:r>
              <a:rPr lang="uk-UA" sz="1600" b="1" dirty="0" err="1" smtClean="0"/>
              <a:t>Блудов</a:t>
            </a:r>
            <a:r>
              <a:rPr lang="uk-UA" sz="1600" b="1" dirty="0" smtClean="0"/>
              <a:t> В. Я.</a:t>
            </a:r>
            <a:r>
              <a:rPr lang="uk-UA" sz="1600" dirty="0" smtClean="0"/>
              <a:t>  Елективний курс як засіб формування професійної компетентності майбутніх учителів : </a:t>
            </a:r>
            <a:r>
              <a:rPr lang="uk-UA" sz="1600" dirty="0" err="1" smtClean="0"/>
              <a:t>навч.-метод</a:t>
            </a:r>
            <a:r>
              <a:rPr lang="uk-UA" sz="1600" dirty="0" smtClean="0"/>
              <a:t>. </a:t>
            </a:r>
            <a:r>
              <a:rPr lang="uk-UA" sz="1600" dirty="0" err="1" smtClean="0"/>
              <a:t>посіб</a:t>
            </a:r>
            <a:r>
              <a:rPr lang="uk-UA" sz="1600" dirty="0" smtClean="0"/>
              <a:t>. для </a:t>
            </a:r>
            <a:r>
              <a:rPr lang="uk-UA" sz="1600" dirty="0" err="1" smtClean="0"/>
              <a:t>студ</a:t>
            </a:r>
            <a:r>
              <a:rPr lang="uk-UA" sz="1600" dirty="0" smtClean="0"/>
              <a:t>. </a:t>
            </a:r>
            <a:r>
              <a:rPr lang="uk-UA" sz="1600" dirty="0" err="1" smtClean="0"/>
              <a:t>природн.-мат</a:t>
            </a:r>
            <a:r>
              <a:rPr lang="uk-UA" sz="1600" dirty="0" smtClean="0"/>
              <a:t>. спец. пед. ВНЗ / В. Я. </a:t>
            </a:r>
            <a:r>
              <a:rPr lang="uk-UA" sz="1600" dirty="0" err="1" smtClean="0"/>
              <a:t>Блудов</a:t>
            </a:r>
            <a:r>
              <a:rPr lang="uk-UA" sz="1600" dirty="0" smtClean="0"/>
              <a:t>, Л. О. </a:t>
            </a:r>
            <a:r>
              <a:rPr lang="uk-UA" sz="1600" dirty="0" err="1" smtClean="0"/>
              <a:t>Шитикова</a:t>
            </a:r>
            <a:r>
              <a:rPr lang="uk-UA" sz="1600" dirty="0" smtClean="0"/>
              <a:t> ; Харків. нац. пед. ун-т ім. Г. С. Сковороди. – Харків : [б. в.], 2014. – 53 с.</a:t>
            </a:r>
            <a:endParaRPr lang="ru-RU" sz="1600" dirty="0" smtClean="0"/>
          </a:p>
          <a:p>
            <a:pPr lvl="0" algn="just">
              <a:buFont typeface="+mj-lt"/>
              <a:buAutoNum type="arabicPeriod"/>
            </a:pPr>
            <a:r>
              <a:rPr lang="uk-UA" sz="1600" b="1" dirty="0" err="1" smtClean="0"/>
              <a:t>Блудов</a:t>
            </a:r>
            <a:r>
              <a:rPr lang="uk-UA" sz="1600" b="1" dirty="0" smtClean="0"/>
              <a:t> В. Я.</a:t>
            </a:r>
            <a:r>
              <a:rPr lang="uk-UA" sz="1600" dirty="0" smtClean="0"/>
              <a:t> К </a:t>
            </a:r>
            <a:r>
              <a:rPr lang="uk-UA" sz="1600" dirty="0" err="1" smtClean="0"/>
              <a:t>вопросу</a:t>
            </a:r>
            <a:r>
              <a:rPr lang="uk-UA" sz="1600" dirty="0" smtClean="0"/>
              <a:t> </a:t>
            </a:r>
            <a:r>
              <a:rPr lang="uk-UA" sz="1600" dirty="0" err="1" smtClean="0"/>
              <a:t>создания</a:t>
            </a:r>
            <a:r>
              <a:rPr lang="uk-UA" sz="1600" dirty="0" smtClean="0"/>
              <a:t> </a:t>
            </a:r>
            <a:r>
              <a:rPr lang="uk-UA" sz="1600" dirty="0" err="1" smtClean="0"/>
              <a:t>двухзеркальной</a:t>
            </a:r>
            <a:r>
              <a:rPr lang="uk-UA" sz="1600" dirty="0" smtClean="0"/>
              <a:t> </a:t>
            </a:r>
            <a:r>
              <a:rPr lang="uk-UA" sz="1600" dirty="0" err="1" smtClean="0"/>
              <a:t>атлантической</a:t>
            </a:r>
            <a:r>
              <a:rPr lang="uk-UA" sz="1600" dirty="0" smtClean="0"/>
              <a:t> </a:t>
            </a:r>
            <a:r>
              <a:rPr lang="uk-UA" sz="1600" dirty="0" err="1" smtClean="0"/>
              <a:t>антенны</a:t>
            </a:r>
            <a:r>
              <a:rPr lang="uk-UA" sz="1600" dirty="0" smtClean="0"/>
              <a:t> с </a:t>
            </a:r>
            <a:r>
              <a:rPr lang="uk-UA" sz="1600" dirty="0" err="1" smtClean="0"/>
              <a:t>основным</a:t>
            </a:r>
            <a:r>
              <a:rPr lang="uk-UA" sz="1600" dirty="0" smtClean="0"/>
              <a:t> </a:t>
            </a:r>
            <a:r>
              <a:rPr lang="uk-UA" sz="1600" dirty="0" err="1" smtClean="0"/>
              <a:t>сферическим</a:t>
            </a:r>
            <a:r>
              <a:rPr lang="uk-UA" sz="1600" dirty="0" smtClean="0"/>
              <a:t> дзеркалом / В. Я. </a:t>
            </a:r>
            <a:r>
              <a:rPr lang="uk-UA" sz="1600" dirty="0" err="1" smtClean="0"/>
              <a:t>Блудов</a:t>
            </a:r>
            <a:r>
              <a:rPr lang="uk-UA" sz="1600" dirty="0" smtClean="0"/>
              <a:t>, А. Н. Нечипоренко, А. Е. </a:t>
            </a:r>
            <a:r>
              <a:rPr lang="uk-UA" sz="1600" dirty="0" err="1" smtClean="0"/>
              <a:t>Свеженцев</a:t>
            </a:r>
            <a:r>
              <a:rPr lang="uk-UA" sz="1600" dirty="0" smtClean="0"/>
              <a:t>, А. К. </a:t>
            </a:r>
            <a:r>
              <a:rPr lang="uk-UA" sz="1600" dirty="0" err="1" smtClean="0"/>
              <a:t>Силаков</a:t>
            </a:r>
            <a:r>
              <a:rPr lang="uk-UA" sz="1600" dirty="0" smtClean="0"/>
              <a:t>, В. П. </a:t>
            </a:r>
            <a:r>
              <a:rPr lang="uk-UA" sz="1600" dirty="0" err="1" smtClean="0"/>
              <a:t>Шейко</a:t>
            </a:r>
            <a:r>
              <a:rPr lang="uk-UA" sz="1600" dirty="0" smtClean="0"/>
              <a:t> // </a:t>
            </a:r>
            <a:r>
              <a:rPr lang="uk-UA" sz="1600" dirty="0" err="1" smtClean="0"/>
              <a:t>Вестник</a:t>
            </a:r>
            <a:r>
              <a:rPr lang="uk-UA" sz="1600" dirty="0" smtClean="0"/>
              <a:t> </a:t>
            </a:r>
            <a:r>
              <a:rPr lang="uk-UA" sz="1600" dirty="0" err="1" smtClean="0"/>
              <a:t>Харковского</a:t>
            </a:r>
            <a:r>
              <a:rPr lang="uk-UA" sz="1600" dirty="0" smtClean="0"/>
              <a:t> </a:t>
            </a:r>
            <a:r>
              <a:rPr lang="uk-UA" sz="1600" dirty="0" err="1" smtClean="0"/>
              <a:t>университета</a:t>
            </a:r>
            <a:r>
              <a:rPr lang="uk-UA" sz="1600" dirty="0" smtClean="0"/>
              <a:t>.  Сер. </a:t>
            </a:r>
            <a:r>
              <a:rPr lang="uk-UA" sz="1600" dirty="0" err="1" smtClean="0"/>
              <a:t>Физика</a:t>
            </a:r>
            <a:r>
              <a:rPr lang="uk-UA" sz="1600" dirty="0" smtClean="0"/>
              <a:t> и </a:t>
            </a:r>
            <a:r>
              <a:rPr lang="uk-UA" sz="1600" dirty="0" err="1" smtClean="0"/>
              <a:t>техника</a:t>
            </a:r>
            <a:r>
              <a:rPr lang="uk-UA" sz="1600" dirty="0" smtClean="0"/>
              <a:t> </a:t>
            </a:r>
            <a:r>
              <a:rPr lang="uk-UA" sz="1600" dirty="0" err="1" smtClean="0"/>
              <a:t>сантиметровых</a:t>
            </a:r>
            <a:r>
              <a:rPr lang="uk-UA" sz="1600" dirty="0" smtClean="0"/>
              <a:t>, </a:t>
            </a:r>
            <a:r>
              <a:rPr lang="uk-UA" sz="1600" dirty="0" err="1" smtClean="0"/>
              <a:t>миллиметровых</a:t>
            </a:r>
            <a:r>
              <a:rPr lang="uk-UA" sz="1600" dirty="0" smtClean="0"/>
              <a:t> и </a:t>
            </a:r>
            <a:r>
              <a:rPr lang="uk-UA" sz="1600" dirty="0" err="1" smtClean="0"/>
              <a:t>субмиллиметровых</a:t>
            </a:r>
            <a:r>
              <a:rPr lang="uk-UA" sz="1600" dirty="0" smtClean="0"/>
              <a:t> </a:t>
            </a:r>
            <a:r>
              <a:rPr lang="uk-UA" sz="1600" dirty="0" err="1" smtClean="0"/>
              <a:t>волн</a:t>
            </a:r>
            <a:r>
              <a:rPr lang="uk-UA" sz="1600" dirty="0" smtClean="0"/>
              <a:t>. – </a:t>
            </a:r>
            <a:r>
              <a:rPr lang="uk-UA" sz="1600" dirty="0" err="1" smtClean="0"/>
              <a:t>Харьков</a:t>
            </a:r>
            <a:r>
              <a:rPr lang="uk-UA" sz="1600" dirty="0" smtClean="0"/>
              <a:t>, 1983. - № 248. – С. 15-18.</a:t>
            </a:r>
          </a:p>
          <a:p>
            <a:pPr lvl="0" algn="just">
              <a:buFont typeface="+mj-lt"/>
              <a:buAutoNum type="arabicPeriod"/>
            </a:pPr>
            <a:r>
              <a:rPr lang="ru-RU" sz="1600" b="1" dirty="0" smtClean="0"/>
              <a:t>Блудов В. Я.  </a:t>
            </a:r>
            <a:r>
              <a:rPr lang="ru-RU" sz="1600" dirty="0" err="1" smtClean="0"/>
              <a:t>Критерії</a:t>
            </a:r>
            <a:r>
              <a:rPr lang="ru-RU" sz="1600" dirty="0" smtClean="0"/>
              <a:t> та </a:t>
            </a:r>
            <a:r>
              <a:rPr lang="ru-RU" sz="1600" dirty="0" err="1" smtClean="0"/>
              <a:t>діагностичний</a:t>
            </a:r>
            <a:r>
              <a:rPr lang="ru-RU" sz="1600" dirty="0" smtClean="0"/>
              <a:t> </a:t>
            </a:r>
            <a:r>
              <a:rPr lang="ru-RU" sz="1600" dirty="0" err="1" smtClean="0"/>
              <a:t>інструментарій</a:t>
            </a:r>
            <a:r>
              <a:rPr lang="ru-RU" sz="1600" dirty="0" smtClean="0"/>
              <a:t> </a:t>
            </a:r>
            <a:r>
              <a:rPr lang="ru-RU" sz="1600" dirty="0" err="1" smtClean="0"/>
              <a:t>вивчення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навчальних</a:t>
            </a:r>
            <a:r>
              <a:rPr lang="ru-RU" sz="1600" dirty="0" smtClean="0"/>
              <a:t> </a:t>
            </a:r>
            <a:r>
              <a:rPr lang="ru-RU" sz="1600" dirty="0" err="1" smtClean="0"/>
              <a:t>можливостей</a:t>
            </a:r>
            <a:r>
              <a:rPr lang="ru-RU" sz="1600" dirty="0" smtClean="0"/>
              <a:t> </a:t>
            </a:r>
            <a:r>
              <a:rPr lang="ru-RU" sz="1600" dirty="0" err="1" smtClean="0"/>
              <a:t>школярів</a:t>
            </a:r>
            <a:r>
              <a:rPr lang="ru-RU" sz="1600" dirty="0" smtClean="0"/>
              <a:t> / В. Я. Блудов, Т. І. Дейниченко // </a:t>
            </a:r>
            <a:r>
              <a:rPr lang="ru-RU" sz="1600" dirty="0" err="1" smtClean="0"/>
              <a:t>Вимірювання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навчальних</a:t>
            </a:r>
            <a:r>
              <a:rPr lang="ru-RU" sz="1600" dirty="0" smtClean="0"/>
              <a:t> </a:t>
            </a:r>
            <a:r>
              <a:rPr lang="ru-RU" sz="1600" dirty="0" err="1" smtClean="0"/>
              <a:t>досягнень</a:t>
            </a:r>
            <a:r>
              <a:rPr lang="ru-RU" sz="1600" dirty="0" smtClean="0"/>
              <a:t> </a:t>
            </a:r>
            <a:r>
              <a:rPr lang="ru-RU" sz="1600" dirty="0" err="1" smtClean="0"/>
              <a:t>школярів</a:t>
            </a:r>
            <a:r>
              <a:rPr lang="ru-RU" sz="1600" dirty="0" smtClean="0"/>
              <a:t> </a:t>
            </a:r>
            <a:r>
              <a:rPr lang="ru-RU" sz="1600" dirty="0" err="1" smtClean="0"/>
              <a:t>і</a:t>
            </a:r>
            <a:r>
              <a:rPr lang="ru-RU" sz="1600" dirty="0" smtClean="0"/>
              <a:t> </a:t>
            </a:r>
            <a:r>
              <a:rPr lang="ru-RU" sz="1600" dirty="0" err="1" smtClean="0"/>
              <a:t>студентів</a:t>
            </a:r>
            <a:r>
              <a:rPr lang="ru-RU" sz="1600" dirty="0" smtClean="0"/>
              <a:t>: </a:t>
            </a:r>
            <a:r>
              <a:rPr lang="ru-RU" sz="1600" dirty="0" err="1" smtClean="0"/>
              <a:t>гуманістичні</a:t>
            </a:r>
            <a:r>
              <a:rPr lang="ru-RU" sz="1600" dirty="0" smtClean="0"/>
              <a:t>, </a:t>
            </a:r>
            <a:r>
              <a:rPr lang="ru-RU" sz="1600" dirty="0" err="1" smtClean="0"/>
              <a:t>методологічні</a:t>
            </a:r>
            <a:r>
              <a:rPr lang="ru-RU" sz="1600" dirty="0" smtClean="0"/>
              <a:t>, </a:t>
            </a:r>
            <a:r>
              <a:rPr lang="ru-RU" sz="1600" dirty="0" err="1" smtClean="0"/>
              <a:t>методичні</a:t>
            </a:r>
            <a:r>
              <a:rPr lang="ru-RU" sz="1600" dirty="0" smtClean="0"/>
              <a:t>, </a:t>
            </a:r>
            <a:r>
              <a:rPr lang="ru-RU" sz="1600" dirty="0" err="1" smtClean="0"/>
              <a:t>технологічні</a:t>
            </a:r>
            <a:r>
              <a:rPr lang="ru-RU" sz="1600" dirty="0" smtClean="0"/>
              <a:t> </a:t>
            </a:r>
            <a:r>
              <a:rPr lang="ru-RU" sz="1600" dirty="0" err="1" smtClean="0"/>
              <a:t>аспекти</a:t>
            </a:r>
            <a:r>
              <a:rPr lang="ru-RU" sz="1600" dirty="0" smtClean="0"/>
              <a:t> : </a:t>
            </a:r>
            <a:r>
              <a:rPr lang="ru-RU" sz="1600" dirty="0" err="1" smtClean="0"/>
              <a:t>матеріали</a:t>
            </a:r>
            <a:r>
              <a:rPr lang="ru-RU" sz="1600" dirty="0" smtClean="0"/>
              <a:t> ІІ </a:t>
            </a:r>
            <a:r>
              <a:rPr lang="ru-RU" sz="1600" dirty="0" err="1" smtClean="0"/>
              <a:t>Міжнарод.наук.-метод</a:t>
            </a:r>
            <a:r>
              <a:rPr lang="ru-RU" sz="1600" dirty="0" smtClean="0"/>
              <a:t>. </a:t>
            </a:r>
            <a:r>
              <a:rPr lang="ru-RU" sz="1600" dirty="0" err="1" smtClean="0"/>
              <a:t>конф</a:t>
            </a:r>
            <a:r>
              <a:rPr lang="ru-RU" sz="1600" dirty="0" smtClean="0"/>
              <a:t>. 13—14 груд. 2007 р. / </a:t>
            </a:r>
            <a:r>
              <a:rPr lang="ru-RU" sz="1600" dirty="0" err="1" smtClean="0"/>
              <a:t>М-во</a:t>
            </a:r>
            <a:r>
              <a:rPr lang="ru-RU" sz="1600" dirty="0" smtClean="0"/>
              <a:t> </a:t>
            </a:r>
            <a:r>
              <a:rPr lang="ru-RU" sz="1600" dirty="0" err="1" smtClean="0"/>
              <a:t>освіти</a:t>
            </a:r>
            <a:r>
              <a:rPr lang="ru-RU" sz="1600" dirty="0" smtClean="0"/>
              <a:t> </a:t>
            </a:r>
            <a:r>
              <a:rPr lang="ru-RU" sz="1600" dirty="0" err="1" smtClean="0"/>
              <a:t>і</a:t>
            </a:r>
            <a:r>
              <a:rPr lang="ru-RU" sz="1600" dirty="0" smtClean="0"/>
              <a:t> науки </a:t>
            </a:r>
            <a:r>
              <a:rPr lang="ru-RU" sz="1600" dirty="0" err="1" smtClean="0"/>
              <a:t>України</a:t>
            </a:r>
            <a:r>
              <a:rPr lang="ru-RU" sz="1600" dirty="0" smtClean="0"/>
              <a:t> [та </a:t>
            </a:r>
            <a:r>
              <a:rPr lang="ru-RU" sz="1600" dirty="0" err="1" smtClean="0"/>
              <a:t>ін</a:t>
            </a:r>
            <a:r>
              <a:rPr lang="ru-RU" sz="1600" dirty="0" smtClean="0"/>
              <a:t>.] ; [</a:t>
            </a:r>
            <a:r>
              <a:rPr lang="ru-RU" sz="1600" dirty="0" err="1" smtClean="0"/>
              <a:t>відп</a:t>
            </a:r>
            <a:r>
              <a:rPr lang="ru-RU" sz="1600" dirty="0" smtClean="0"/>
              <a:t> за </a:t>
            </a:r>
            <a:r>
              <a:rPr lang="ru-RU" sz="1600" dirty="0" err="1" smtClean="0"/>
              <a:t>вип</a:t>
            </a:r>
            <a:r>
              <a:rPr lang="ru-RU" sz="1600" dirty="0" smtClean="0"/>
              <a:t>. Л. І. </a:t>
            </a:r>
            <a:r>
              <a:rPr lang="ru-RU" sz="1600" dirty="0" err="1" smtClean="0"/>
              <a:t>Білоусова</a:t>
            </a:r>
            <a:r>
              <a:rPr lang="ru-RU" sz="1600" dirty="0" smtClean="0"/>
              <a:t>]. – </a:t>
            </a:r>
            <a:r>
              <a:rPr lang="ru-RU" sz="1600" dirty="0" err="1" smtClean="0"/>
              <a:t>Харків</a:t>
            </a:r>
            <a:r>
              <a:rPr lang="ru-RU" sz="1600" dirty="0" smtClean="0"/>
              <a:t> : Факт, 2008. – С. 15—20.</a:t>
            </a:r>
          </a:p>
          <a:p>
            <a:pPr algn="just">
              <a:buFont typeface="+mj-lt"/>
              <a:buAutoNum type="arabicPeriod"/>
            </a:pPr>
            <a:r>
              <a:rPr lang="uk-UA" sz="1600" b="1" dirty="0" err="1" smtClean="0"/>
              <a:t>Блудов</a:t>
            </a:r>
            <a:r>
              <a:rPr lang="uk-UA" sz="1600" b="1" dirty="0" smtClean="0"/>
              <a:t> В. Я.</a:t>
            </a:r>
            <a:r>
              <a:rPr lang="uk-UA" sz="1600" dirty="0" smtClean="0"/>
              <a:t>  Особливості профільної диференціації навчання / В. Я. </a:t>
            </a:r>
            <a:r>
              <a:rPr lang="uk-UA" sz="1600" dirty="0" err="1" smtClean="0"/>
              <a:t>Блудов</a:t>
            </a:r>
            <a:r>
              <a:rPr lang="uk-UA" sz="1600" dirty="0" smtClean="0"/>
              <a:t>, Т. І. </a:t>
            </a:r>
            <a:r>
              <a:rPr lang="uk-UA" sz="1600" dirty="0" err="1" smtClean="0"/>
              <a:t>Дейниченко</a:t>
            </a:r>
            <a:r>
              <a:rPr lang="uk-UA" sz="1600" dirty="0" smtClean="0"/>
              <a:t> // Науковий вісник. Сер. "Філософія" / </a:t>
            </a:r>
            <a:r>
              <a:rPr lang="uk-UA" sz="1600" dirty="0" err="1" smtClean="0"/>
              <a:t>Харк</a:t>
            </a:r>
            <a:r>
              <a:rPr lang="uk-UA" sz="1600" dirty="0" smtClean="0"/>
              <a:t>. пед. ун-т ім. Г.С. Сковороди. – Х. : "ОВС", 2002. – Вип. 11. – С. 43—50.</a:t>
            </a:r>
            <a:endParaRPr lang="ru-RU" sz="1600" dirty="0" smtClean="0"/>
          </a:p>
          <a:p>
            <a:pPr lvl="0" algn="just">
              <a:buFont typeface="+mj-lt"/>
              <a:buAutoNum type="arabicPeriod"/>
            </a:pPr>
            <a:r>
              <a:rPr lang="uk-UA" sz="1600" b="1" dirty="0" err="1" smtClean="0"/>
              <a:t>Блудов</a:t>
            </a:r>
            <a:r>
              <a:rPr lang="uk-UA" sz="1600" b="1" dirty="0" smtClean="0"/>
              <a:t> В. Я.</a:t>
            </a:r>
            <a:r>
              <a:rPr lang="uk-UA" sz="1600" dirty="0" smtClean="0"/>
              <a:t> Системний підхід і деякі його прикладні аспекти/ В. Я. </a:t>
            </a:r>
            <a:r>
              <a:rPr lang="uk-UA" sz="1600" dirty="0" err="1" smtClean="0"/>
              <a:t>Блудов</a:t>
            </a:r>
            <a:r>
              <a:rPr lang="uk-UA" sz="1600" dirty="0" smtClean="0"/>
              <a:t>, Т. І. </a:t>
            </a:r>
            <a:r>
              <a:rPr lang="uk-UA" sz="1600" dirty="0" err="1" smtClean="0"/>
              <a:t>Дейниченко</a:t>
            </a:r>
            <a:r>
              <a:rPr lang="uk-UA" sz="1600" dirty="0" smtClean="0"/>
              <a:t>, О. В. Маслов // Науковий вісник. Сер. "Філософія" / Харків. нац. пед. ун-т ім. Г. С. Сковороди. – Харків : "ОВС", 2001. – Вип. 9. – С. 166—171.</a:t>
            </a:r>
            <a:endParaRPr lang="ru-RU" sz="1600" dirty="0" smtClean="0"/>
          </a:p>
          <a:p>
            <a:pPr algn="just">
              <a:buFont typeface="+mj-lt"/>
              <a:buAutoNum type="arabicPeriod"/>
            </a:pPr>
            <a:r>
              <a:rPr lang="ru-RU" sz="1600" dirty="0" smtClean="0">
                <a:sym typeface="Symbol"/>
              </a:rPr>
              <a:t>Возможности и некоторые результаты исследования ионосферы методом «некогерентного» рассеяния радиоволн / В. А. </a:t>
            </a:r>
            <a:r>
              <a:rPr lang="ru-RU" sz="1600" dirty="0" err="1" smtClean="0">
                <a:sym typeface="Symbol"/>
              </a:rPr>
              <a:t>Мисюра</a:t>
            </a:r>
            <a:r>
              <a:rPr lang="ru-RU" sz="1600" dirty="0" smtClean="0">
                <a:sym typeface="Symbol"/>
              </a:rPr>
              <a:t>, Г. Н. Ткачев, </a:t>
            </a:r>
            <a:r>
              <a:rPr lang="ru-RU" sz="1600" b="1" dirty="0" smtClean="0">
                <a:sym typeface="Symbol"/>
              </a:rPr>
              <a:t>В. Я. Блудов </a:t>
            </a:r>
            <a:r>
              <a:rPr lang="ru-RU" sz="1600" dirty="0" smtClean="0">
                <a:sym typeface="Symbol"/>
              </a:rPr>
              <a:t>[и др.] // Ионосферные исследования : сб. ст. / </a:t>
            </a:r>
            <a:r>
              <a:rPr lang="ru-RU" sz="1600" dirty="0" err="1" smtClean="0">
                <a:sym typeface="Symbol"/>
              </a:rPr>
              <a:t>Межвед</a:t>
            </a:r>
            <a:r>
              <a:rPr lang="ru-RU" sz="1600" dirty="0" smtClean="0">
                <a:sym typeface="Symbol"/>
              </a:rPr>
              <a:t>. </a:t>
            </a:r>
            <a:r>
              <a:rPr lang="ru-RU" sz="1600" dirty="0" err="1" smtClean="0">
                <a:sym typeface="Symbol"/>
              </a:rPr>
              <a:t>геофиз</a:t>
            </a:r>
            <a:r>
              <a:rPr lang="ru-RU" sz="1600" dirty="0" smtClean="0">
                <a:sym typeface="Symbol"/>
              </a:rPr>
              <a:t>. комитет при Президиуме акад. наук СССР ; отв. ред. Б. А. Миртов. – Москва : Наука, 1973. – № 20. – С. 85–87. – (Результаты исследований по международным геофизическим проектам).</a:t>
            </a:r>
            <a:endParaRPr lang="ru-RU" sz="1600" dirty="0" smtClean="0"/>
          </a:p>
          <a:p>
            <a:pPr lvl="0" algn="just">
              <a:buFont typeface="+mj-lt"/>
              <a:buAutoNum type="arabicPeriod"/>
            </a:pPr>
            <a:r>
              <a:rPr lang="uk-UA" sz="1600" dirty="0" err="1" smtClean="0"/>
              <a:t>Из</a:t>
            </a:r>
            <a:r>
              <a:rPr lang="uk-UA" sz="1600" dirty="0" smtClean="0"/>
              <a:t> </a:t>
            </a:r>
            <a:r>
              <a:rPr lang="uk-UA" sz="1600" dirty="0" err="1" smtClean="0"/>
              <a:t>истории</a:t>
            </a:r>
            <a:r>
              <a:rPr lang="uk-UA" sz="1600" dirty="0" smtClean="0"/>
              <a:t> </a:t>
            </a:r>
            <a:r>
              <a:rPr lang="uk-UA" sz="1600" dirty="0" err="1" smtClean="0"/>
              <a:t>физико-математического</a:t>
            </a:r>
            <a:r>
              <a:rPr lang="uk-UA" sz="1600" dirty="0" smtClean="0"/>
              <a:t> </a:t>
            </a:r>
            <a:r>
              <a:rPr lang="uk-UA" sz="1600" dirty="0" err="1" smtClean="0"/>
              <a:t>факультета</a:t>
            </a:r>
            <a:r>
              <a:rPr lang="uk-UA" sz="1600" dirty="0" smtClean="0"/>
              <a:t> </a:t>
            </a:r>
            <a:r>
              <a:rPr lang="uk-UA" sz="1600" dirty="0" err="1" smtClean="0"/>
              <a:t>Харьковского</a:t>
            </a:r>
            <a:r>
              <a:rPr lang="uk-UA" sz="1600" dirty="0" smtClean="0"/>
              <a:t> </a:t>
            </a:r>
            <a:r>
              <a:rPr lang="uk-UA" sz="1600" dirty="0" err="1" smtClean="0"/>
              <a:t>государственного</a:t>
            </a:r>
            <a:r>
              <a:rPr lang="uk-UA" sz="1600" dirty="0" smtClean="0"/>
              <a:t> </a:t>
            </a:r>
            <a:r>
              <a:rPr lang="uk-UA" sz="1600" dirty="0" err="1" smtClean="0"/>
              <a:t>педагогического</a:t>
            </a:r>
            <a:r>
              <a:rPr lang="uk-UA" sz="1600" dirty="0" smtClean="0"/>
              <a:t> </a:t>
            </a:r>
            <a:r>
              <a:rPr lang="uk-UA" sz="1600" dirty="0" err="1" smtClean="0"/>
              <a:t>института</a:t>
            </a:r>
            <a:r>
              <a:rPr lang="uk-UA" sz="1600" dirty="0" smtClean="0"/>
              <a:t> </a:t>
            </a:r>
            <a:r>
              <a:rPr lang="uk-UA" sz="1600" dirty="0" err="1" smtClean="0"/>
              <a:t>им</a:t>
            </a:r>
            <a:r>
              <a:rPr lang="uk-UA" sz="1600" dirty="0" smtClean="0"/>
              <a:t>. Г. С. </a:t>
            </a:r>
            <a:r>
              <a:rPr lang="uk-UA" sz="1600" dirty="0" err="1" smtClean="0"/>
              <a:t>Сковороды</a:t>
            </a:r>
            <a:r>
              <a:rPr lang="uk-UA" sz="1600" dirty="0" smtClean="0"/>
              <a:t> (к 180-летию </a:t>
            </a:r>
            <a:r>
              <a:rPr lang="uk-UA" sz="1600" dirty="0" err="1" smtClean="0"/>
              <a:t>института</a:t>
            </a:r>
            <a:r>
              <a:rPr lang="uk-UA" sz="1600" dirty="0" smtClean="0"/>
              <a:t>) : метод. </a:t>
            </a:r>
            <a:r>
              <a:rPr lang="uk-UA" sz="1600" dirty="0" err="1" smtClean="0"/>
              <a:t>рек</a:t>
            </a:r>
            <a:r>
              <a:rPr lang="uk-UA" sz="1600" dirty="0" smtClean="0"/>
              <a:t>. / </a:t>
            </a:r>
            <a:r>
              <a:rPr lang="uk-UA" sz="1600" dirty="0" err="1" smtClean="0"/>
              <a:t>Харьков</a:t>
            </a:r>
            <a:r>
              <a:rPr lang="uk-UA" sz="1600" dirty="0" smtClean="0"/>
              <a:t>. </a:t>
            </a:r>
            <a:r>
              <a:rPr lang="uk-UA" sz="1600" dirty="0" err="1" smtClean="0"/>
              <a:t>гос</a:t>
            </a:r>
            <a:r>
              <a:rPr lang="uk-UA" sz="1600" dirty="0" smtClean="0"/>
              <a:t>. пед. </a:t>
            </a:r>
            <a:r>
              <a:rPr lang="uk-UA" sz="1600" dirty="0" err="1" smtClean="0"/>
              <a:t>ин-т</a:t>
            </a:r>
            <a:r>
              <a:rPr lang="uk-UA" sz="1600" dirty="0" smtClean="0"/>
              <a:t> </a:t>
            </a:r>
            <a:r>
              <a:rPr lang="uk-UA" sz="1600" dirty="0" err="1" smtClean="0"/>
              <a:t>им</a:t>
            </a:r>
            <a:r>
              <a:rPr lang="uk-UA" sz="1600" dirty="0" smtClean="0"/>
              <a:t>. Г. С. </a:t>
            </a:r>
            <a:r>
              <a:rPr lang="uk-UA" sz="1600" dirty="0" err="1" smtClean="0"/>
              <a:t>Сковороды</a:t>
            </a:r>
            <a:r>
              <a:rPr lang="uk-UA" sz="1600" dirty="0" smtClean="0"/>
              <a:t>. – </a:t>
            </a:r>
            <a:r>
              <a:rPr lang="uk-UA" sz="1600" dirty="0" err="1" smtClean="0"/>
              <a:t>Харьков</a:t>
            </a:r>
            <a:r>
              <a:rPr lang="uk-UA" sz="1600" dirty="0" smtClean="0"/>
              <a:t>, 1991. – 20 с.</a:t>
            </a:r>
          </a:p>
          <a:p>
            <a:pPr algn="just">
              <a:buFont typeface="+mj-lt"/>
              <a:buAutoNum type="arabicPeriod"/>
            </a:pPr>
            <a:r>
              <a:rPr lang="ru-RU" sz="1600" dirty="0" smtClean="0"/>
              <a:t>Ионосфера средних широт по данным исследования методом некогерентного рассеяния / В. А. </a:t>
            </a:r>
            <a:r>
              <a:rPr lang="ru-RU" sz="1600" dirty="0" err="1" smtClean="0"/>
              <a:t>Мисюра</a:t>
            </a:r>
            <a:r>
              <a:rPr lang="ru-RU" sz="1600" dirty="0" smtClean="0"/>
              <a:t>, Ю. Г. Ерохин, </a:t>
            </a:r>
            <a:r>
              <a:rPr lang="ru-RU" sz="1600" b="1" dirty="0" smtClean="0"/>
              <a:t>В. Я. Блудов </a:t>
            </a:r>
            <a:r>
              <a:rPr lang="ru-RU" sz="1600" dirty="0" smtClean="0"/>
              <a:t>[и др.] // Тезисы докладов юбилейной научно-технической конференции радиофизического факультета Харьковского государственного университета имени А. М. Горького [Препринт] : [</a:t>
            </a:r>
            <a:r>
              <a:rPr lang="ru-RU" sz="1600" dirty="0" err="1" smtClean="0"/>
              <a:t>докл</a:t>
            </a:r>
            <a:r>
              <a:rPr lang="ru-RU" sz="1600" dirty="0" smtClean="0"/>
              <a:t>.] представлен на XIII Сессию КОСПАР, Ленинград, 20–29 мая 1970 г. / Акад. наук СССР. – [Харьков], 1970. – С. 12–13.</a:t>
            </a:r>
            <a:endParaRPr lang="uk-UA" sz="1600" dirty="0" smtClean="0"/>
          </a:p>
          <a:p>
            <a:pPr algn="just">
              <a:buFont typeface="+mj-lt"/>
              <a:buAutoNum type="arabicPeriod"/>
            </a:pPr>
            <a:r>
              <a:rPr lang="ru-RU" sz="1600" dirty="0" smtClean="0"/>
              <a:t>Ионосферные измерения методом некогерентного рассеяния радиоволн ионосферой / В. А. </a:t>
            </a:r>
            <a:r>
              <a:rPr lang="ru-RU" sz="1600" dirty="0" err="1" smtClean="0"/>
              <a:t>Мисюра</a:t>
            </a:r>
            <a:r>
              <a:rPr lang="ru-RU" sz="1600" dirty="0" smtClean="0"/>
              <a:t>, Г. Н. Ткачев, </a:t>
            </a:r>
            <a:r>
              <a:rPr lang="ru-RU" sz="1600" b="1" dirty="0" smtClean="0"/>
              <a:t>В. Я. Блудов </a:t>
            </a:r>
            <a:r>
              <a:rPr lang="ru-RU" sz="1600" dirty="0" smtClean="0"/>
              <a:t>[и др.] // Ионосферные исследования : сб. ст. / </a:t>
            </a:r>
            <a:r>
              <a:rPr lang="ru-RU" sz="1600" dirty="0" err="1" smtClean="0"/>
              <a:t>Межвед</a:t>
            </a:r>
            <a:r>
              <a:rPr lang="ru-RU" sz="1600" dirty="0" smtClean="0"/>
              <a:t>. </a:t>
            </a:r>
            <a:r>
              <a:rPr lang="ru-RU" sz="1600" dirty="0" err="1" smtClean="0"/>
              <a:t>геофиз</a:t>
            </a:r>
            <a:r>
              <a:rPr lang="ru-RU" sz="1600" dirty="0" smtClean="0"/>
              <a:t>. комитет при Президиуме акад. наук СССР ; отв. ред. Б. А. Миртов. – Москва : Наука, 1969. – № 18. – С. 136–138. – (Результаты исследований по Международным геофизическим проектам).</a:t>
            </a:r>
          </a:p>
          <a:p>
            <a:pPr algn="just">
              <a:buFont typeface="+mj-lt"/>
              <a:buAutoNum type="arabicPeriod"/>
            </a:pPr>
            <a:r>
              <a:rPr lang="ru-RU" sz="1600" dirty="0" smtClean="0"/>
              <a:t>Исследование неоднородной структуры и случайных неоднородностей ионосферы методом некогерентного рассеяния радиоволн / В. А. </a:t>
            </a:r>
            <a:r>
              <a:rPr lang="ru-RU" sz="1600" dirty="0" err="1" smtClean="0"/>
              <a:t>Мисюра</a:t>
            </a:r>
            <a:r>
              <a:rPr lang="ru-RU" sz="1600" dirty="0" smtClean="0"/>
              <a:t>, Ю. Г. Ерохин, В. Я. Блудов и </a:t>
            </a:r>
            <a:r>
              <a:rPr lang="ru-RU" sz="1600" dirty="0" err="1" smtClean="0"/>
              <a:t>др</a:t>
            </a:r>
            <a:r>
              <a:rPr lang="ru-RU" sz="1600" dirty="0" smtClean="0"/>
              <a:t> // Геомагнетизм и аэрономия: сб.ст. / Доклад на 9-й Всесоюзной конференции по распространению радиоволн. - Харьков, 1969 – С.32--36.</a:t>
            </a:r>
          </a:p>
          <a:p>
            <a:pPr lvl="0" algn="just">
              <a:buFont typeface="+mj-lt"/>
              <a:buAutoNum type="arabicPeriod"/>
            </a:pPr>
            <a:r>
              <a:rPr lang="uk-UA" sz="1600" dirty="0" smtClean="0"/>
              <a:t>Історія фізико-математичного факультету ХНПУ імені Г. С. Сковороди: документи, нариси, спогади / Харків. нац. пед. ун-т ім. Г. С. Сковороди ; [</a:t>
            </a:r>
            <a:r>
              <a:rPr lang="uk-UA" sz="1600" dirty="0" err="1" smtClean="0"/>
              <a:t>редкол</a:t>
            </a:r>
            <a:r>
              <a:rPr lang="uk-UA" sz="1600" dirty="0" smtClean="0"/>
              <a:t>.: Л. І. Білоусова та ін.]. - Харків : [б. в.], 2017. - 315 с. - ISBN 978-966-2741-61-2.</a:t>
            </a:r>
          </a:p>
          <a:p>
            <a:pPr lvl="0" algn="just">
              <a:buFont typeface="+mj-lt"/>
              <a:buAutoNum type="arabicPeriod"/>
            </a:pPr>
            <a:r>
              <a:rPr lang="ru-RU" sz="1600" dirty="0" smtClean="0"/>
              <a:t>К измерениям параметров ионосферы методом некогерентного рассеяния радиоволн / В. А. </a:t>
            </a:r>
            <a:r>
              <a:rPr lang="ru-RU" sz="1600" dirty="0" err="1" smtClean="0"/>
              <a:t>Мисюра</a:t>
            </a:r>
            <a:r>
              <a:rPr lang="ru-RU" sz="1600" dirty="0" smtClean="0"/>
              <a:t>, Г. Н. Ткачев, В. Я. Блудов и </a:t>
            </a:r>
            <a:r>
              <a:rPr lang="ru-RU" sz="1600" dirty="0" err="1" smtClean="0"/>
              <a:t>др</a:t>
            </a:r>
            <a:r>
              <a:rPr lang="ru-RU" sz="1600" dirty="0" smtClean="0"/>
              <a:t> //. Космические исследования : сб. ст. / АН СССР. Москва : Наука, 1968. – Т.6. – </a:t>
            </a:r>
            <a:r>
              <a:rPr lang="ru-RU" sz="1600" dirty="0" err="1" smtClean="0"/>
              <a:t>Вып</a:t>
            </a:r>
            <a:r>
              <a:rPr lang="ru-RU" sz="1600" dirty="0" smtClean="0"/>
              <a:t>. 5. – С. 726-729.</a:t>
            </a:r>
          </a:p>
          <a:p>
            <a:pPr lvl="0" algn="just">
              <a:buFont typeface="+mj-lt"/>
              <a:buAutoNum type="arabicPeriod"/>
            </a:pPr>
            <a:r>
              <a:rPr lang="uk-UA" sz="1600" dirty="0" err="1" smtClean="0"/>
              <a:t>Моторіна</a:t>
            </a:r>
            <a:r>
              <a:rPr lang="uk-UA" sz="1600" dirty="0" smtClean="0"/>
              <a:t> В.Г., </a:t>
            </a:r>
            <a:r>
              <a:rPr lang="uk-UA" sz="1600" b="1" dirty="0" err="1" smtClean="0"/>
              <a:t>Блудов</a:t>
            </a:r>
            <a:r>
              <a:rPr lang="uk-UA" sz="1600" b="1" dirty="0" smtClean="0"/>
              <a:t> В.Я.,</a:t>
            </a:r>
            <a:r>
              <a:rPr lang="uk-UA" sz="1600" dirty="0" smtClean="0"/>
              <a:t> </a:t>
            </a:r>
            <a:r>
              <a:rPr lang="uk-UA" sz="1600" dirty="0" err="1" smtClean="0"/>
              <a:t>Дейніченко</a:t>
            </a:r>
            <a:r>
              <a:rPr lang="uk-UA" sz="1600" dirty="0" smtClean="0"/>
              <a:t> Т.І. Математична логіка і теорія алгоритмів: навчально-методичний комплекс для студентів фізико-математичного факультету (напрям підготовки 6.040201; спеціальність: математика. Харків: ХНПУ імені Г.С. Сковороди, 2017. 44 с.</a:t>
            </a:r>
            <a:endParaRPr lang="ru-RU" sz="1600" dirty="0" smtClean="0"/>
          </a:p>
          <a:p>
            <a:pPr lvl="0" algn="just">
              <a:buFont typeface="+mj-lt"/>
              <a:buAutoNum type="arabicPeriod"/>
            </a:pPr>
            <a:r>
              <a:rPr lang="uk-UA" sz="1600" dirty="0" smtClean="0"/>
              <a:t>Наукові школи Харківського національного педагогічного університету імені Г. С. Сковороди : </a:t>
            </a:r>
            <a:r>
              <a:rPr lang="uk-UA" sz="1600" dirty="0" err="1" smtClean="0"/>
              <a:t>кол</a:t>
            </a:r>
            <a:r>
              <a:rPr lang="uk-UA" sz="1600" dirty="0" smtClean="0"/>
              <a:t>. </a:t>
            </a:r>
            <a:r>
              <a:rPr lang="uk-UA" sz="1600" dirty="0" err="1" smtClean="0"/>
              <a:t>моногр</a:t>
            </a:r>
            <a:r>
              <a:rPr lang="uk-UA" sz="1600" dirty="0" smtClean="0"/>
              <a:t>. / О. А. Андрущенко, Л. І. Білоусова, В. Я. </a:t>
            </a:r>
            <a:r>
              <a:rPr lang="uk-UA" sz="1600" dirty="0" err="1" smtClean="0"/>
              <a:t>Бідоцерківський</a:t>
            </a:r>
            <a:r>
              <a:rPr lang="uk-UA" sz="1600" dirty="0" smtClean="0"/>
              <a:t> [та ін.] ; [за </a:t>
            </a:r>
            <a:r>
              <a:rPr lang="uk-UA" sz="1600" dirty="0" err="1" smtClean="0"/>
              <a:t>заг</a:t>
            </a:r>
            <a:r>
              <a:rPr lang="uk-UA" sz="1600" dirty="0" smtClean="0"/>
              <a:t>. ред. І. Ф. </a:t>
            </a:r>
            <a:r>
              <a:rPr lang="uk-UA" sz="1600" dirty="0" err="1" smtClean="0"/>
              <a:t>Прокопенка</a:t>
            </a:r>
            <a:r>
              <a:rPr lang="uk-UA" sz="1600" dirty="0" smtClean="0"/>
              <a:t>] ; Харків. нац. пед. ун-т ім. Г. С. Сковороди. – Харків : ХНПУ, 2014. – 323 с. : </a:t>
            </a:r>
            <a:r>
              <a:rPr lang="uk-UA" sz="1600" dirty="0" err="1" smtClean="0"/>
              <a:t>портр</a:t>
            </a:r>
            <a:r>
              <a:rPr lang="uk-UA" sz="1600" dirty="0" smtClean="0"/>
              <a:t>. – ISBN 966-8196-09-2.</a:t>
            </a:r>
            <a:endParaRPr lang="ru-RU" sz="1600" dirty="0" smtClean="0"/>
          </a:p>
          <a:p>
            <a:pPr lvl="0" algn="just">
              <a:buFont typeface="+mj-lt"/>
              <a:buAutoNum type="arabicPeriod"/>
            </a:pPr>
            <a:r>
              <a:rPr lang="uk-UA" sz="1600" dirty="0" smtClean="0"/>
              <a:t>Невичерпний скарб : електрон. </a:t>
            </a:r>
            <a:r>
              <a:rPr lang="uk-UA" sz="1600" dirty="0" err="1" smtClean="0"/>
              <a:t>бюл</a:t>
            </a:r>
            <a:r>
              <a:rPr lang="uk-UA" sz="1600" dirty="0" smtClean="0"/>
              <a:t>. ХНПУ імені Г. С. Сковороди : вих. один раз у кварт. / Харків. нац. пед. ун-т ім. Г. С. Сковороди, Наукова бібліотека. – № 1-2 (10-11), січ.-черв. – 2019. – 16 с.</a:t>
            </a:r>
            <a:endParaRPr lang="ru-RU" sz="1600" dirty="0" smtClean="0"/>
          </a:p>
          <a:p>
            <a:pPr lvl="0" algn="just">
              <a:buFont typeface="+mj-lt"/>
              <a:buAutoNum type="arabicPeriod"/>
            </a:pPr>
            <a:r>
              <a:rPr lang="uk-UA" sz="1600" dirty="0" err="1" smtClean="0"/>
              <a:t>Поэтический</a:t>
            </a:r>
            <a:r>
              <a:rPr lang="uk-UA" sz="1600" dirty="0" smtClean="0"/>
              <a:t> </a:t>
            </a:r>
            <a:r>
              <a:rPr lang="uk-UA" sz="1600" dirty="0" err="1" smtClean="0"/>
              <a:t>сборник</a:t>
            </a:r>
            <a:r>
              <a:rPr lang="uk-UA" sz="1600" dirty="0" smtClean="0"/>
              <a:t> : 1950—1960-е </a:t>
            </a:r>
            <a:r>
              <a:rPr lang="uk-UA" sz="1600" dirty="0" err="1" smtClean="0"/>
              <a:t>г.г</a:t>
            </a:r>
            <a:r>
              <a:rPr lang="uk-UA" sz="1600" dirty="0" smtClean="0"/>
              <a:t>. : [</a:t>
            </a:r>
            <a:r>
              <a:rPr lang="uk-UA" sz="1600" dirty="0" err="1" smtClean="0"/>
              <a:t>юбил</a:t>
            </a:r>
            <a:r>
              <a:rPr lang="uk-UA" sz="1600" dirty="0" smtClean="0"/>
              <a:t>. </a:t>
            </a:r>
            <a:r>
              <a:rPr lang="uk-UA" sz="1600" dirty="0" err="1" smtClean="0"/>
              <a:t>изд</a:t>
            </a:r>
            <a:r>
              <a:rPr lang="uk-UA" sz="1600" dirty="0" smtClean="0"/>
              <a:t>. к 75-летию </a:t>
            </a:r>
            <a:r>
              <a:rPr lang="uk-UA" sz="1600" dirty="0" err="1" smtClean="0"/>
              <a:t>со</a:t>
            </a:r>
            <a:r>
              <a:rPr lang="uk-UA" sz="1600" dirty="0" smtClean="0"/>
              <a:t> дня </a:t>
            </a:r>
            <a:r>
              <a:rPr lang="uk-UA" sz="1600" dirty="0" err="1" smtClean="0"/>
              <a:t>рождения</a:t>
            </a:r>
            <a:r>
              <a:rPr lang="uk-UA" sz="1600" dirty="0" smtClean="0"/>
              <a:t>] </a:t>
            </a:r>
            <a:r>
              <a:rPr lang="uk-UA" sz="1600" b="1" dirty="0" smtClean="0"/>
              <a:t>/ В. Я. </a:t>
            </a:r>
            <a:r>
              <a:rPr lang="uk-UA" sz="1600" b="1" dirty="0" err="1" smtClean="0"/>
              <a:t>Блудов</a:t>
            </a:r>
            <a:r>
              <a:rPr lang="uk-UA" sz="1600" dirty="0" smtClean="0"/>
              <a:t> ; [</a:t>
            </a:r>
            <a:r>
              <a:rPr lang="uk-UA" sz="1600" dirty="0" err="1" smtClean="0"/>
              <a:t>изд</a:t>
            </a:r>
            <a:r>
              <a:rPr lang="uk-UA" sz="1600" dirty="0" smtClean="0"/>
              <a:t>. </a:t>
            </a:r>
            <a:r>
              <a:rPr lang="uk-UA" sz="1600" dirty="0" err="1" smtClean="0"/>
              <a:t>подгот</a:t>
            </a:r>
            <a:r>
              <a:rPr lang="uk-UA" sz="1600" dirty="0" smtClean="0"/>
              <a:t>. Г. В. </a:t>
            </a:r>
            <a:r>
              <a:rPr lang="uk-UA" sz="1600" dirty="0" err="1" smtClean="0"/>
              <a:t>Голубничая</a:t>
            </a:r>
            <a:r>
              <a:rPr lang="uk-UA" sz="1600" dirty="0" smtClean="0"/>
              <a:t>, Т. И. </a:t>
            </a:r>
            <a:r>
              <a:rPr lang="uk-UA" sz="1600" dirty="0" err="1" smtClean="0"/>
              <a:t>Дейниченко</a:t>
            </a:r>
            <a:r>
              <a:rPr lang="uk-UA" sz="1600" dirty="0" smtClean="0"/>
              <a:t>]. – </a:t>
            </a:r>
            <a:r>
              <a:rPr lang="uk-UA" sz="1600" dirty="0" err="1" smtClean="0"/>
              <a:t>Харьков</a:t>
            </a:r>
            <a:r>
              <a:rPr lang="uk-UA" sz="1600" dirty="0" smtClean="0"/>
              <a:t> : Оберег, 2019. – 71 с. : </a:t>
            </a:r>
            <a:r>
              <a:rPr lang="uk-UA" sz="1600" dirty="0" err="1" smtClean="0"/>
              <a:t>ил</a:t>
            </a:r>
            <a:r>
              <a:rPr lang="uk-UA" sz="1600" dirty="0" smtClean="0"/>
              <a:t>., </a:t>
            </a:r>
            <a:r>
              <a:rPr lang="uk-UA" sz="1600" dirty="0" err="1" smtClean="0"/>
              <a:t>портр</a:t>
            </a:r>
            <a:r>
              <a:rPr lang="uk-UA" sz="1600" dirty="0" smtClean="0"/>
              <a:t>. – ISBN 978-066-8689-38-3.</a:t>
            </a:r>
          </a:p>
          <a:p>
            <a:pPr algn="just">
              <a:buFont typeface="+mj-lt"/>
              <a:buAutoNum type="arabicPeriod"/>
            </a:pPr>
            <a:r>
              <a:rPr lang="uk-UA" sz="1600" dirty="0" smtClean="0"/>
              <a:t>Температура електронів і іонів, електронна </a:t>
            </a:r>
            <a:r>
              <a:rPr lang="uk-UA" sz="1600" dirty="0" err="1" smtClean="0"/>
              <a:t>концентація</a:t>
            </a:r>
            <a:r>
              <a:rPr lang="uk-UA" sz="1600" dirty="0" smtClean="0"/>
              <a:t> і вміст іоносфери на середніх широтах при високій сонячній активності за вимірюваннями методом некогерентного розсіювання / В. О. </a:t>
            </a:r>
            <a:r>
              <a:rPr lang="uk-UA" sz="1600" dirty="0" err="1" smtClean="0"/>
              <a:t>Місюра</a:t>
            </a:r>
            <a:r>
              <a:rPr lang="uk-UA" sz="1600" dirty="0" smtClean="0"/>
              <a:t>, Ю. Г. </a:t>
            </a:r>
            <a:r>
              <a:rPr lang="uk-UA" sz="1600" dirty="0" err="1" smtClean="0"/>
              <a:t>Єрохін</a:t>
            </a:r>
            <a:r>
              <a:rPr lang="uk-UA" sz="1600" dirty="0" smtClean="0"/>
              <a:t>, </a:t>
            </a:r>
            <a:r>
              <a:rPr lang="uk-UA" sz="1600" b="1" dirty="0" smtClean="0"/>
              <a:t>В. Я. </a:t>
            </a:r>
            <a:r>
              <a:rPr lang="uk-UA" sz="1600" b="1" dirty="0" err="1" smtClean="0"/>
              <a:t>Блудов</a:t>
            </a:r>
            <a:r>
              <a:rPr lang="uk-UA" sz="1600" b="1" dirty="0" smtClean="0"/>
              <a:t> </a:t>
            </a:r>
            <a:r>
              <a:rPr lang="uk-UA" sz="1600" dirty="0" smtClean="0"/>
              <a:t>[та ін.] // Вісник Харківського університету : зб. наук. пр. / Харків. </a:t>
            </a:r>
            <a:r>
              <a:rPr lang="uk-UA" sz="1600" dirty="0" err="1" smtClean="0"/>
              <a:t>держ</a:t>
            </a:r>
            <a:r>
              <a:rPr lang="uk-UA" sz="1600" dirty="0" smtClean="0"/>
              <a:t>. ун-т ім. О. М. Горького. – Харків : ХДУ, 1973. – № 92, вип. 2. – С. 3–11. – (Радіофізика).</a:t>
            </a:r>
          </a:p>
          <a:p>
            <a:pPr algn="just">
              <a:buFont typeface="+mj-lt"/>
              <a:buAutoNum type="arabicPeriod"/>
            </a:pPr>
            <a:r>
              <a:rPr lang="ru-RU" sz="1600" dirty="0" smtClean="0"/>
              <a:t>Теория «некогерентного» рассеяния радиоволн плазмой и применение ее к исследованию ионосферы / В. А. </a:t>
            </a:r>
            <a:r>
              <a:rPr lang="ru-RU" sz="1600" dirty="0" err="1" smtClean="0"/>
              <a:t>Мисюра</a:t>
            </a:r>
            <a:r>
              <a:rPr lang="ru-RU" sz="1600" dirty="0" smtClean="0"/>
              <a:t>, Г. Н. Ткачев, В. Я. Блудов [и др.] // Ионосферные исследования : сб. ст. / </a:t>
            </a:r>
            <a:r>
              <a:rPr lang="ru-RU" sz="1600" dirty="0" err="1" smtClean="0"/>
              <a:t>Межвед</a:t>
            </a:r>
            <a:r>
              <a:rPr lang="ru-RU" sz="1600" dirty="0" smtClean="0"/>
              <a:t>. </a:t>
            </a:r>
            <a:r>
              <a:rPr lang="ru-RU" sz="1600" dirty="0" err="1" smtClean="0"/>
              <a:t>геофиз</a:t>
            </a:r>
            <a:r>
              <a:rPr lang="ru-RU" sz="1600" dirty="0" smtClean="0"/>
              <a:t>. комитет при Президиуме акад. наук СССР ; отв. ред. Б. А. Миртов. – Москва : Наука, 1967. – № 21. – С. 80–85.</a:t>
            </a:r>
          </a:p>
          <a:p>
            <a:pPr lvl="0" algn="just">
              <a:buFont typeface="+mj-lt"/>
              <a:buAutoNum type="arabicPeriod"/>
            </a:pPr>
            <a:r>
              <a:rPr lang="uk-UA" sz="1600" dirty="0" smtClean="0"/>
              <a:t>Теорія ймовірностей та математична статистика : </a:t>
            </a:r>
            <a:r>
              <a:rPr lang="uk-UA" sz="1600" dirty="0" err="1" smtClean="0"/>
              <a:t>навч.-метод</a:t>
            </a:r>
            <a:r>
              <a:rPr lang="uk-UA" sz="1600" dirty="0" smtClean="0"/>
              <a:t>. </a:t>
            </a:r>
            <a:r>
              <a:rPr lang="uk-UA" sz="1600" dirty="0" err="1" smtClean="0"/>
              <a:t>посіб</a:t>
            </a:r>
            <a:r>
              <a:rPr lang="uk-UA" sz="1600" dirty="0" smtClean="0"/>
              <a:t>. для </a:t>
            </a:r>
            <a:r>
              <a:rPr lang="uk-UA" sz="1600" dirty="0" err="1" smtClean="0"/>
              <a:t>студ</a:t>
            </a:r>
            <a:r>
              <a:rPr lang="uk-UA" sz="1600" dirty="0" smtClean="0"/>
              <a:t>. </a:t>
            </a:r>
            <a:r>
              <a:rPr lang="uk-UA" sz="1600" dirty="0" err="1" smtClean="0"/>
              <a:t>природн.-мат</a:t>
            </a:r>
            <a:r>
              <a:rPr lang="uk-UA" sz="1600" dirty="0" smtClean="0"/>
              <a:t>. пед. ВНЗ / В. Г. </a:t>
            </a:r>
            <a:r>
              <a:rPr lang="uk-UA" sz="1600" dirty="0" err="1" smtClean="0"/>
              <a:t>Моторіна</a:t>
            </a:r>
            <a:r>
              <a:rPr lang="uk-UA" sz="1600" dirty="0" smtClean="0"/>
              <a:t>, </a:t>
            </a:r>
            <a:r>
              <a:rPr lang="uk-UA" sz="1600" b="1" dirty="0" smtClean="0"/>
              <a:t>В. Я. </a:t>
            </a:r>
            <a:r>
              <a:rPr lang="uk-UA" sz="1600" b="1" dirty="0" err="1" smtClean="0"/>
              <a:t>Блудов</a:t>
            </a:r>
            <a:r>
              <a:rPr lang="uk-UA" sz="1600" dirty="0" smtClean="0"/>
              <a:t>, Т. І. </a:t>
            </a:r>
            <a:r>
              <a:rPr lang="uk-UA" sz="1600" dirty="0" err="1" smtClean="0"/>
              <a:t>Дейніченко</a:t>
            </a:r>
            <a:r>
              <a:rPr lang="uk-UA" sz="1600" dirty="0" smtClean="0"/>
              <a:t> [та ін.] ; Харків. нац. пед. ун-т ім. Г. С. Сковороди. – Харків : ХНПУ, 2013. – 82 с.</a:t>
            </a:r>
            <a:endParaRPr lang="ru-RU" sz="1600" dirty="0" smtClean="0"/>
          </a:p>
          <a:p>
            <a:pPr lvl="0" algn="just">
              <a:buFont typeface="+mj-lt"/>
              <a:buAutoNum type="arabicPeriod"/>
            </a:pPr>
            <a:r>
              <a:rPr lang="uk-UA" sz="1600" dirty="0" smtClean="0"/>
              <a:t>Теорія ймовірностей і математична статистика : </a:t>
            </a:r>
            <a:r>
              <a:rPr lang="uk-UA" sz="1600" dirty="0" err="1" smtClean="0"/>
              <a:t>навч.-метод</a:t>
            </a:r>
            <a:r>
              <a:rPr lang="uk-UA" sz="1600" dirty="0" smtClean="0"/>
              <a:t>. комплекс для </a:t>
            </a:r>
            <a:r>
              <a:rPr lang="uk-UA" sz="1600" dirty="0" err="1" smtClean="0"/>
              <a:t>студ</a:t>
            </a:r>
            <a:r>
              <a:rPr lang="uk-UA" sz="1600" dirty="0" smtClean="0"/>
              <a:t>. </a:t>
            </a:r>
            <a:r>
              <a:rPr lang="uk-UA" sz="1600" dirty="0" err="1" smtClean="0"/>
              <a:t>прир.-матем</a:t>
            </a:r>
            <a:r>
              <a:rPr lang="uk-UA" sz="1600" dirty="0" smtClean="0"/>
              <a:t>. спец. пед. ВНЗ / В. Г. </a:t>
            </a:r>
            <a:r>
              <a:rPr lang="uk-UA" sz="1600" dirty="0" err="1" smtClean="0"/>
              <a:t>Моторіна</a:t>
            </a:r>
            <a:r>
              <a:rPr lang="uk-UA" sz="1600" dirty="0" smtClean="0"/>
              <a:t>, </a:t>
            </a:r>
            <a:r>
              <a:rPr lang="uk-UA" sz="1600" b="1" dirty="0" smtClean="0"/>
              <a:t>В. Я. </a:t>
            </a:r>
            <a:r>
              <a:rPr lang="uk-UA" sz="1600" b="1" dirty="0" err="1" smtClean="0"/>
              <a:t>Блудов</a:t>
            </a:r>
            <a:r>
              <a:rPr lang="uk-UA" sz="1600" dirty="0" smtClean="0"/>
              <a:t>, Т. І. </a:t>
            </a:r>
            <a:r>
              <a:rPr lang="uk-UA" sz="1600" dirty="0" err="1" smtClean="0"/>
              <a:t>Дейніченко</a:t>
            </a:r>
            <a:r>
              <a:rPr lang="uk-UA" sz="1600" dirty="0" smtClean="0"/>
              <a:t> [та ін.] ; Харків. нац. пед. ун-т ім. Г. С. Сковороди. – Харків : [</a:t>
            </a:r>
            <a:r>
              <a:rPr lang="uk-UA" sz="1600" dirty="0" err="1" smtClean="0"/>
              <a:t>Монограф</a:t>
            </a:r>
            <a:r>
              <a:rPr lang="uk-UA" sz="1600" dirty="0" smtClean="0"/>
              <a:t>], 2017. – 64 с.</a:t>
            </a:r>
            <a:endParaRPr lang="ru-RU" sz="1600" dirty="0" smtClean="0"/>
          </a:p>
          <a:p>
            <a:pPr lvl="0" algn="just">
              <a:buFont typeface="+mj-lt"/>
              <a:buAutoNum type="arabicPeriod"/>
            </a:pPr>
            <a:r>
              <a:rPr lang="uk-UA" sz="1600" dirty="0" smtClean="0"/>
              <a:t>Удосконалення графічної підготовки студентів природничо-математичних спеціальностей засобами геометричного моделювання / В. Г. </a:t>
            </a:r>
            <a:r>
              <a:rPr lang="uk-UA" sz="1600" dirty="0" err="1" smtClean="0"/>
              <a:t>Моторіна</a:t>
            </a:r>
            <a:r>
              <a:rPr lang="uk-UA" sz="1600" dirty="0" smtClean="0"/>
              <a:t>, </a:t>
            </a:r>
            <a:r>
              <a:rPr lang="uk-UA" sz="1600" b="1" dirty="0" smtClean="0"/>
              <a:t>В. Я. </a:t>
            </a:r>
            <a:r>
              <a:rPr lang="uk-UA" sz="1600" b="1" dirty="0" err="1" smtClean="0"/>
              <a:t>Блудов</a:t>
            </a:r>
            <a:r>
              <a:rPr lang="uk-UA" sz="1600" dirty="0" smtClean="0"/>
              <a:t>, Г. В. </a:t>
            </a:r>
            <a:r>
              <a:rPr lang="uk-UA" sz="1600" dirty="0" err="1" smtClean="0"/>
              <a:t>Дейниченко</a:t>
            </a:r>
            <a:r>
              <a:rPr lang="uk-UA" sz="1600" dirty="0" smtClean="0"/>
              <a:t> [та ін.] // Науково-дослідна робота студентів як чинник удосконалення професійної підготовки майбутнього вчителя : зб. наук. пр. / Харків. нац. пед. ун-т ім. Г. С. Сковороди ; [</a:t>
            </a:r>
            <a:r>
              <a:rPr lang="uk-UA" sz="1600" dirty="0" err="1" smtClean="0"/>
              <a:t>редкол</a:t>
            </a:r>
            <a:r>
              <a:rPr lang="uk-UA" sz="1600" dirty="0" smtClean="0"/>
              <a:t>. : Л. І. Білоусова, В. Д. Зоря, Н. В. Олефіренко]. – Харків : [Факт], 2010. – Вип. 1. – С. 57—62.  </a:t>
            </a:r>
          </a:p>
          <a:p>
            <a:pPr algn="just">
              <a:buFont typeface="+mj-lt"/>
              <a:buAutoNum type="arabicPeriod"/>
            </a:pPr>
            <a:r>
              <a:rPr lang="en-US" altLang="uk-UA" sz="1600" dirty="0" smtClean="0">
                <a:solidFill>
                  <a:schemeClr val="accent1">
                    <a:lumMod val="25000"/>
                  </a:schemeClr>
                </a:solidFill>
              </a:rPr>
              <a:t>Middle latitude ionosphere as obtained by incoherent backscatter observation / V. A. </a:t>
            </a:r>
            <a:r>
              <a:rPr lang="en-US" altLang="uk-UA" sz="1600" dirty="0" err="1" smtClean="0">
                <a:solidFill>
                  <a:schemeClr val="accent1">
                    <a:lumMod val="25000"/>
                  </a:schemeClr>
                </a:solidFill>
              </a:rPr>
              <a:t>Misyura</a:t>
            </a:r>
            <a:r>
              <a:rPr lang="en-US" altLang="uk-UA" sz="1600" dirty="0" smtClean="0">
                <a:solidFill>
                  <a:schemeClr val="accent1">
                    <a:lumMod val="25000"/>
                  </a:schemeClr>
                </a:solidFill>
              </a:rPr>
              <a:t>, Yu. G. </a:t>
            </a:r>
            <a:r>
              <a:rPr lang="en-US" altLang="uk-UA" sz="1600" dirty="0" err="1" smtClean="0">
                <a:solidFill>
                  <a:schemeClr val="accent1">
                    <a:lumMod val="25000"/>
                  </a:schemeClr>
                </a:solidFill>
              </a:rPr>
              <a:t>Erokhin</a:t>
            </a:r>
            <a:r>
              <a:rPr lang="en-US" altLang="uk-UA" sz="1600" dirty="0" smtClean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en-US" altLang="uk-UA" sz="1600" b="1" dirty="0" smtClean="0">
                <a:solidFill>
                  <a:schemeClr val="accent1">
                    <a:lumMod val="25000"/>
                  </a:schemeClr>
                </a:solidFill>
              </a:rPr>
              <a:t>V. </a:t>
            </a:r>
            <a:r>
              <a:rPr lang="en-US" altLang="uk-UA" sz="1600" b="1" dirty="0" err="1" smtClean="0">
                <a:solidFill>
                  <a:schemeClr val="accent1">
                    <a:lumMod val="25000"/>
                  </a:schemeClr>
                </a:solidFill>
              </a:rPr>
              <a:t>Ya</a:t>
            </a:r>
            <a:r>
              <a:rPr lang="en-US" altLang="uk-UA" sz="1600" b="1" dirty="0" smtClean="0">
                <a:solidFill>
                  <a:schemeClr val="accent1">
                    <a:lumMod val="25000"/>
                  </a:schemeClr>
                </a:solidFill>
              </a:rPr>
              <a:t>. </a:t>
            </a:r>
            <a:r>
              <a:rPr lang="en-US" altLang="uk-UA" sz="1600" b="1" dirty="0" err="1" smtClean="0">
                <a:solidFill>
                  <a:schemeClr val="accent1">
                    <a:lumMod val="25000"/>
                  </a:schemeClr>
                </a:solidFill>
              </a:rPr>
              <a:t>Bludov</a:t>
            </a:r>
            <a:r>
              <a:rPr lang="en-US" altLang="uk-UA" sz="1600" b="1" dirty="0" smtClean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en-US" altLang="uk-UA" sz="1600" dirty="0" smtClean="0">
                <a:solidFill>
                  <a:schemeClr val="accent1">
                    <a:lumMod val="25000"/>
                  </a:schemeClr>
                </a:solidFill>
              </a:rPr>
              <a:t>[etc.] // Life sciences and space research IX : Proceedings of the Open Meeting of Working Group 5 at the Thirteenth Plenary Meeting of COSPAR, Leningrad, 20–29 May 1970 / Committee on Space Research ; K. YA. </a:t>
            </a:r>
            <a:r>
              <a:rPr lang="en-US" altLang="uk-UA" sz="1600" dirty="0" err="1" smtClean="0">
                <a:solidFill>
                  <a:schemeClr val="accent1">
                    <a:lumMod val="25000"/>
                  </a:schemeClr>
                </a:solidFill>
              </a:rPr>
              <a:t>Kondratyev</a:t>
            </a:r>
            <a:r>
              <a:rPr lang="en-US" altLang="uk-UA" sz="1600" dirty="0" smtClean="0">
                <a:solidFill>
                  <a:schemeClr val="accent1">
                    <a:lumMod val="25000"/>
                  </a:schemeClr>
                </a:solidFill>
              </a:rPr>
              <a:t> [edit.]. – Berlin : </a:t>
            </a:r>
            <a:r>
              <a:rPr lang="en-US" altLang="uk-UA" sz="1600" dirty="0" err="1" smtClean="0">
                <a:solidFill>
                  <a:schemeClr val="accent1">
                    <a:lumMod val="25000"/>
                  </a:schemeClr>
                </a:solidFill>
              </a:rPr>
              <a:t>AkademieVerlag</a:t>
            </a:r>
            <a:r>
              <a:rPr lang="en-US" altLang="uk-UA" sz="1600" dirty="0" smtClean="0">
                <a:solidFill>
                  <a:schemeClr val="accent1">
                    <a:lumMod val="25000"/>
                  </a:schemeClr>
                </a:solidFill>
              </a:rPr>
              <a:t>, 1971. – </a:t>
            </a:r>
            <a:r>
              <a:rPr lang="ru-RU" altLang="uk-UA" sz="1600" dirty="0" smtClean="0">
                <a:solidFill>
                  <a:schemeClr val="accent1">
                    <a:lumMod val="25000"/>
                  </a:schemeClr>
                </a:solidFill>
              </a:rPr>
              <a:t>Р</a:t>
            </a:r>
            <a:r>
              <a:rPr lang="en-US" altLang="uk-UA" sz="1600" dirty="0" smtClean="0">
                <a:solidFill>
                  <a:schemeClr val="accent1">
                    <a:lumMod val="25000"/>
                  </a:schemeClr>
                </a:solidFill>
              </a:rPr>
              <a:t>p. 150–151.</a:t>
            </a:r>
            <a:endParaRPr lang="ru-RU" altLang="uk-UA" sz="16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714356"/>
          </a:xfrm>
        </p:spPr>
        <p:txBody>
          <a:bodyPr>
            <a:normAutofit/>
          </a:bodyPr>
          <a:lstStyle/>
          <a:p>
            <a:r>
              <a:rPr lang="ru-RU" sz="2200" b="1" dirty="0">
                <a:solidFill>
                  <a:srgbClr val="663300"/>
                </a:solidFill>
              </a:rPr>
              <a:t>СПИСОК ВИКОРИСТАНИХ ДЖЕРЕЛ</a:t>
            </a:r>
            <a:endParaRPr lang="uk-UA" b="1" dirty="0">
              <a:solidFill>
                <a:srgbClr val="6633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86855" y="144384"/>
            <a:ext cx="4429156" cy="1643074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105273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663300"/>
                </a:solidFill>
              </a:rPr>
              <a:t>ДЯКУЮ ЗА УВАГУ!</a:t>
            </a:r>
            <a:endParaRPr lang="uk-UA" sz="4000" b="1" dirty="0">
              <a:solidFill>
                <a:srgbClr val="6633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CA7A330-FA53-44F3-87D8-BDEEB5827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5510964"/>
            <a:ext cx="6480720" cy="1158396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UA" sz="1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Підготувала: Світлана МАЖАРА,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UA" sz="1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провідний бібліотекар</a:t>
            </a:r>
          </a:p>
          <a:p>
            <a:pPr marL="0" indent="0" algn="r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18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skarb.library@gmail.com</a:t>
            </a:r>
            <a:endParaRPr lang="ru-UA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UA" sz="18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UA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A1B7C81F-0D74-4175-A21F-1237CF47E2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836712"/>
            <a:ext cx="4779678" cy="4785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DEA3144-1924-475E-A421-469B30EE77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997" y="1628801"/>
            <a:ext cx="4499238" cy="38821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41749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42366CDA-0474-4C28-8C5E-3D2AC3A0D1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620" y="0"/>
            <a:ext cx="6840760" cy="6840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698017471"/>
      </p:ext>
    </p:extLst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187337" y="141577"/>
            <a:ext cx="2268892" cy="841686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23528" y="1628800"/>
            <a:ext cx="8496944" cy="51125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altLang="uk-UA" sz="2200" b="1" dirty="0">
                <a:solidFill>
                  <a:schemeClr val="accent1">
                    <a:lumMod val="25000"/>
                  </a:schemeClr>
                </a:solidFill>
              </a:rPr>
              <a:t>30 </a:t>
            </a:r>
            <a:r>
              <a:rPr lang="ru-RU" altLang="uk-UA" sz="2200" b="1" dirty="0" err="1">
                <a:solidFill>
                  <a:schemeClr val="accent1">
                    <a:lumMod val="25000"/>
                  </a:schemeClr>
                </a:solidFill>
              </a:rPr>
              <a:t>вересня</a:t>
            </a:r>
            <a:r>
              <a:rPr lang="ru-RU" altLang="uk-UA" sz="2200" b="1" dirty="0">
                <a:solidFill>
                  <a:schemeClr val="accent1">
                    <a:lumMod val="25000"/>
                  </a:schemeClr>
                </a:solidFill>
              </a:rPr>
              <a:t> 1944 р.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народився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Валерій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Якович Блудов у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місті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</a:p>
          <a:p>
            <a:pPr marL="0" indent="0" algn="just">
              <a:buNone/>
            </a:pP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Куп’янськ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Харківської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області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altLang="uk-UA" sz="2200" b="1" dirty="0">
                <a:solidFill>
                  <a:schemeClr val="accent1">
                    <a:lumMod val="25000"/>
                  </a:schemeClr>
                </a:solidFill>
              </a:rPr>
              <a:t>1961 р.</a:t>
            </a:r>
            <a:r>
              <a:rPr lang="ru-RU" altLang="uk-UA" sz="1600" b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–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закінчив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харківську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середню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школу №5 та </a:t>
            </a:r>
            <a:r>
              <a:rPr lang="ru-RU" altLang="uk-UA" sz="1600" u="sng" dirty="0">
                <a:solidFill>
                  <a:schemeClr val="accent1">
                    <a:lumMod val="25000"/>
                  </a:schemeClr>
                </a:solidFill>
              </a:rPr>
              <a:t>поступив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на </a:t>
            </a:r>
          </a:p>
          <a:p>
            <a:pPr marL="0" indent="0" algn="just">
              <a:buNone/>
            </a:pP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радіофізичний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факультет ХДУ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ім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. О.М. Горького (зараз – ХНУ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ім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. В.Н.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Каразіна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), де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впродовж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всього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терміну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навчання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був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кращим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студентом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з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усіх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навчальних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предметів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Ленінським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стипендіатом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, входив до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трійки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найсильніших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студентів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з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математики на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факультеті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altLang="uk-UA" sz="2200" b="1" dirty="0">
                <a:solidFill>
                  <a:schemeClr val="accent1">
                    <a:lumMod val="25000"/>
                  </a:schemeClr>
                </a:solidFill>
              </a:rPr>
              <a:t>1966 р.</a:t>
            </a:r>
            <a:r>
              <a:rPr lang="ru-RU" altLang="uk-UA" sz="1600" b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–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із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відзнакою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закінчив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радіофізичний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факультет ХДУ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ім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. О.М. Горького (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спеціальність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01.04.03 –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радіофізика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включаючи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квантову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радіофізику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) та </a:t>
            </a:r>
            <a:r>
              <a:rPr lang="ru-RU" altLang="uk-UA" sz="1600" u="sng" dirty="0">
                <a:solidFill>
                  <a:schemeClr val="accent1">
                    <a:lumMod val="25000"/>
                  </a:schemeClr>
                </a:solidFill>
              </a:rPr>
              <a:t>вступив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до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аспірантури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, де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залучився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до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наукової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школи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доктора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технічних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наук,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професора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В.О.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Місюри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altLang="uk-UA" sz="2400" b="1" dirty="0">
                <a:solidFill>
                  <a:schemeClr val="accent1">
                    <a:lumMod val="25000"/>
                  </a:schemeClr>
                </a:solidFill>
              </a:rPr>
              <a:t>1967 р.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–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розпочав</a:t>
            </a:r>
            <a:r>
              <a:rPr lang="ru-RU" altLang="uk-UA" sz="1600" u="sng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трудову</a:t>
            </a:r>
            <a:r>
              <a:rPr lang="ru-RU" altLang="uk-UA" sz="1600" u="sng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діяльність</a:t>
            </a:r>
            <a:r>
              <a:rPr lang="ru-RU" altLang="uk-UA" sz="1600" u="sng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у ХДУ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молодшим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науковим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співробітником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altLang="uk-UA" sz="2400" b="1" dirty="0">
                <a:solidFill>
                  <a:schemeClr val="accent1">
                    <a:lumMod val="25000"/>
                  </a:schemeClr>
                </a:solidFill>
              </a:rPr>
              <a:t>1970 р.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–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працював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старшим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науковим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співробітником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кафедри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космічної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радіофізики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altLang="uk-UA" sz="2400" b="1" dirty="0">
                <a:solidFill>
                  <a:schemeClr val="accent1">
                    <a:lumMod val="25000"/>
                  </a:schemeClr>
                </a:solidFill>
              </a:rPr>
              <a:t>1972 р.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–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успішно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захистив</a:t>
            </a:r>
            <a:r>
              <a:rPr lang="ru-RU" altLang="uk-UA" sz="1600" u="sng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кандидатську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дисертацію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за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спецтематикою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«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Некогерентне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розсіювання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радіохвиль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іоносферною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плазмою», яка на думку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Вченої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ради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університету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була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виконана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на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рівні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докторської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дисертації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.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16288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663300"/>
                </a:solidFill>
              </a:rPr>
              <a:t>КОРОТКА </a:t>
            </a:r>
            <a:r>
              <a:rPr lang="ru-RU" sz="3200" b="1" dirty="0" smtClean="0">
                <a:solidFill>
                  <a:srgbClr val="663300"/>
                </a:solidFill>
              </a:rPr>
              <a:t>БІОГРАФІЯ</a:t>
            </a:r>
            <a:br>
              <a:rPr lang="ru-RU" sz="3200" b="1" dirty="0" smtClean="0">
                <a:solidFill>
                  <a:srgbClr val="663300"/>
                </a:solidFill>
              </a:rPr>
            </a:br>
            <a:r>
              <a:rPr lang="ru-RU" sz="2000" b="1" dirty="0" err="1" smtClean="0">
                <a:solidFill>
                  <a:srgbClr val="663300"/>
                </a:solidFill>
              </a:rPr>
              <a:t>Каразінський</a:t>
            </a:r>
            <a:r>
              <a:rPr lang="ru-RU" sz="2000" b="1" dirty="0" smtClean="0">
                <a:solidFill>
                  <a:srgbClr val="663300"/>
                </a:solidFill>
              </a:rPr>
              <a:t> </a:t>
            </a:r>
            <a:r>
              <a:rPr lang="ru-RU" sz="2000" b="1" dirty="0" err="1" smtClean="0">
                <a:solidFill>
                  <a:srgbClr val="663300"/>
                </a:solidFill>
              </a:rPr>
              <a:t>період</a:t>
            </a:r>
            <a:r>
              <a:rPr lang="ru-RU" sz="2000" b="1" dirty="0" smtClean="0">
                <a:solidFill>
                  <a:srgbClr val="663300"/>
                </a:solidFill>
              </a:rPr>
              <a:t> </a:t>
            </a:r>
            <a:r>
              <a:rPr lang="ru-RU" sz="2000" b="1" dirty="0" err="1" smtClean="0">
                <a:solidFill>
                  <a:srgbClr val="663300"/>
                </a:solidFill>
              </a:rPr>
              <a:t>наукового</a:t>
            </a:r>
            <a:r>
              <a:rPr lang="ru-RU" sz="2000" b="1" dirty="0" smtClean="0">
                <a:solidFill>
                  <a:srgbClr val="663300"/>
                </a:solidFill>
              </a:rPr>
              <a:t> </a:t>
            </a:r>
            <a:r>
              <a:rPr lang="ru-RU" sz="2000" b="1" dirty="0" err="1" smtClean="0">
                <a:solidFill>
                  <a:srgbClr val="663300"/>
                </a:solidFill>
              </a:rPr>
              <a:t>життя</a:t>
            </a:r>
            <a:endParaRPr lang="uk-UA" sz="2000" b="1" dirty="0">
              <a:solidFill>
                <a:srgbClr val="663300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3598F71B-8F8C-4E14-B05A-CA79945692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16632"/>
            <a:ext cx="1775460" cy="25100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217876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187337" y="141577"/>
            <a:ext cx="2268892" cy="841686"/>
          </a:xfrm>
          <a:prstGeom prst="rect">
            <a:avLst/>
          </a:prstGeom>
        </p:spPr>
      </p:pic>
      <p:pic>
        <p:nvPicPr>
          <p:cNvPr id="5" name="Рисунок 4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6687151" y="138255"/>
            <a:ext cx="2215643" cy="821932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23528" y="1556792"/>
            <a:ext cx="8496944" cy="51845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altLang="uk-UA" sz="2400" b="1" dirty="0">
                <a:solidFill>
                  <a:schemeClr val="accent1">
                    <a:lumMod val="25000"/>
                  </a:schemeClr>
                </a:solidFill>
              </a:rPr>
              <a:t>1977 р.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–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перейшов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на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викладацьку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роботу старшим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викладачем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в ХДПІ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ім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. Г.С. Сковороди.</a:t>
            </a:r>
          </a:p>
          <a:p>
            <a:pPr marL="0" indent="0" algn="just">
              <a:buNone/>
            </a:pPr>
            <a:r>
              <a:rPr lang="ru-RU" altLang="uk-UA" sz="2400" b="1" dirty="0">
                <a:solidFill>
                  <a:schemeClr val="accent1">
                    <a:lumMod val="25000"/>
                  </a:schemeClr>
                </a:solidFill>
              </a:rPr>
              <a:t>1980 р.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– доцент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кафедри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елементарної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математики і методики математики,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виконував</a:t>
            </a:r>
            <a:r>
              <a:rPr lang="ru-RU" altLang="uk-UA" sz="1600" u="sng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обов’язки</a:t>
            </a:r>
            <a:r>
              <a:rPr lang="ru-RU" altLang="uk-UA" sz="1600" u="sng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завідувача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кафедри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altLang="uk-UA" sz="2600" b="1" dirty="0">
                <a:solidFill>
                  <a:schemeClr val="accent1">
                    <a:lumMod val="25000"/>
                  </a:schemeClr>
                </a:solidFill>
              </a:rPr>
              <a:t>1984 р.</a:t>
            </a:r>
            <a:r>
              <a:rPr lang="ru-RU" altLang="uk-UA" sz="2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–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отримав</a:t>
            </a:r>
            <a:r>
              <a:rPr lang="ru-RU" altLang="uk-UA" sz="1600" u="sng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учене</a:t>
            </a:r>
            <a:r>
              <a:rPr lang="ru-RU" altLang="uk-UA" sz="1600" u="sng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звання</a:t>
            </a:r>
            <a:r>
              <a:rPr lang="ru-RU" altLang="uk-UA" sz="1600" u="sng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доцента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кафедри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методики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фізики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та ТЗН.</a:t>
            </a:r>
          </a:p>
          <a:p>
            <a:pPr marL="0" indent="0" algn="just">
              <a:buNone/>
            </a:pPr>
            <a:r>
              <a:rPr lang="ru-RU" altLang="uk-UA" sz="2600" b="1" dirty="0">
                <a:solidFill>
                  <a:schemeClr val="accent1">
                    <a:lumMod val="25000"/>
                  </a:schemeClr>
                </a:solidFill>
              </a:rPr>
              <a:t>1985-1986 </a:t>
            </a:r>
            <a:r>
              <a:rPr lang="ru-RU" altLang="uk-UA" sz="2600" b="1" dirty="0" err="1">
                <a:solidFill>
                  <a:schemeClr val="accent1">
                    <a:lumMod val="25000"/>
                  </a:schemeClr>
                </a:solidFill>
              </a:rPr>
              <a:t>рр</a:t>
            </a:r>
            <a:r>
              <a:rPr lang="ru-RU" altLang="uk-UA" sz="2600" b="1" dirty="0">
                <a:solidFill>
                  <a:schemeClr val="accent1">
                    <a:lumMod val="25000"/>
                  </a:schemeClr>
                </a:solidFill>
              </a:rPr>
              <a:t>. 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–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працював</a:t>
            </a:r>
            <a:r>
              <a:rPr lang="ru-RU" altLang="uk-UA" sz="1600" u="sng" dirty="0">
                <a:solidFill>
                  <a:schemeClr val="accent1">
                    <a:lumMod val="25000"/>
                  </a:schemeClr>
                </a:solidFill>
              </a:rPr>
              <a:t> заступником декана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фізико-математичного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факультету,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декілька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років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поспіль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очолював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екзаменаційну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комісію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з математики на </a:t>
            </a:r>
            <a:r>
              <a:rPr lang="ru-RU" altLang="uk-UA" sz="1600" dirty="0" err="1" smtClean="0">
                <a:solidFill>
                  <a:schemeClr val="accent1">
                    <a:lumMod val="25000"/>
                  </a:schemeClr>
                </a:solidFill>
              </a:rPr>
              <a:t>вступних</a:t>
            </a:r>
            <a:r>
              <a:rPr lang="ru-RU" altLang="uk-UA" sz="1600" dirty="0" smtClean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smtClean="0">
                <a:solidFill>
                  <a:schemeClr val="accent1">
                    <a:lumMod val="25000"/>
                  </a:schemeClr>
                </a:solidFill>
              </a:rPr>
              <a:t>іспитах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виконував</a:t>
            </a:r>
            <a:r>
              <a:rPr lang="ru-RU" altLang="uk-UA" sz="1600" u="sng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обов’язки</a:t>
            </a:r>
            <a:r>
              <a:rPr lang="ru-RU" altLang="uk-UA" sz="1600" u="sng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відповідального</a:t>
            </a:r>
            <a:r>
              <a:rPr lang="ru-RU" altLang="uk-UA" sz="1600" u="sng" dirty="0">
                <a:solidFill>
                  <a:schemeClr val="accent1">
                    <a:lumMod val="25000"/>
                  </a:schemeClr>
                </a:solidFill>
              </a:rPr>
              <a:t> секретаря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приймальної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комісії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ХДПІ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ім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. Г.С. Сковороди.</a:t>
            </a:r>
          </a:p>
          <a:p>
            <a:pPr marL="0" indent="0" algn="just">
              <a:buNone/>
            </a:pPr>
            <a:r>
              <a:rPr lang="ru-RU" altLang="uk-UA" sz="2600" b="1" dirty="0">
                <a:solidFill>
                  <a:schemeClr val="accent1">
                    <a:lumMod val="25000"/>
                  </a:schemeClr>
                </a:solidFill>
              </a:rPr>
              <a:t>1986-1992 </a:t>
            </a:r>
            <a:r>
              <a:rPr lang="ru-RU" altLang="uk-UA" sz="2600" b="1" dirty="0" err="1">
                <a:solidFill>
                  <a:schemeClr val="accent1">
                    <a:lumMod val="25000"/>
                  </a:schemeClr>
                </a:solidFill>
              </a:rPr>
              <a:t>рр</a:t>
            </a:r>
            <a:r>
              <a:rPr lang="ru-RU" altLang="uk-UA" sz="2600" b="1" dirty="0">
                <a:solidFill>
                  <a:schemeClr val="accent1">
                    <a:lumMod val="25000"/>
                  </a:schemeClr>
                </a:solidFill>
              </a:rPr>
              <a:t>. 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–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очолював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кафедру методики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фізики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і ТЗН.</a:t>
            </a:r>
          </a:p>
          <a:p>
            <a:pPr marL="0" indent="0" algn="just">
              <a:buNone/>
            </a:pPr>
            <a:r>
              <a:rPr lang="ru-RU" altLang="uk-UA" sz="2600" b="1" dirty="0">
                <a:solidFill>
                  <a:schemeClr val="accent1">
                    <a:lumMod val="25000"/>
                  </a:schemeClr>
                </a:solidFill>
              </a:rPr>
              <a:t>1992-1994 </a:t>
            </a:r>
            <a:r>
              <a:rPr lang="ru-RU" altLang="uk-UA" sz="2600" b="1" dirty="0" err="1">
                <a:solidFill>
                  <a:schemeClr val="accent1">
                    <a:lumMod val="25000"/>
                  </a:schemeClr>
                </a:solidFill>
              </a:rPr>
              <a:t>рр</a:t>
            </a:r>
            <a:r>
              <a:rPr lang="ru-RU" altLang="uk-UA" sz="2600" b="1" dirty="0">
                <a:solidFill>
                  <a:schemeClr val="accent1">
                    <a:lumMod val="25000"/>
                  </a:schemeClr>
                </a:solidFill>
              </a:rPr>
              <a:t>. 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–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очолював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кафедру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нових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інформаційних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технологій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навчання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altLang="uk-UA" sz="2600" b="1" dirty="0">
                <a:solidFill>
                  <a:schemeClr val="accent1">
                    <a:lumMod val="25000"/>
                  </a:schemeClr>
                </a:solidFill>
              </a:rPr>
              <a:t>1994 р.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–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працював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на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кафедрі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фізики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ХНПУ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імені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Г. С. Сковороди.</a:t>
            </a:r>
          </a:p>
          <a:p>
            <a:pPr marL="0" indent="0" algn="just">
              <a:buNone/>
            </a:pPr>
            <a:r>
              <a:rPr lang="ru-RU" altLang="uk-UA" sz="2600" b="1" dirty="0">
                <a:solidFill>
                  <a:schemeClr val="accent1">
                    <a:lumMod val="25000"/>
                  </a:schemeClr>
                </a:solidFill>
              </a:rPr>
              <a:t>1994-2005 </a:t>
            </a:r>
            <a:r>
              <a:rPr lang="ru-RU" altLang="uk-UA" sz="2600" b="1" dirty="0" err="1">
                <a:solidFill>
                  <a:schemeClr val="accent1">
                    <a:lumMod val="25000"/>
                  </a:schemeClr>
                </a:solidFill>
              </a:rPr>
              <a:t>рр</a:t>
            </a:r>
            <a:r>
              <a:rPr lang="ru-RU" altLang="uk-UA" sz="2600" b="1" dirty="0">
                <a:solidFill>
                  <a:schemeClr val="accent1">
                    <a:lumMod val="25000"/>
                  </a:schemeClr>
                </a:solidFill>
              </a:rPr>
              <a:t>. 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– </a:t>
            </a:r>
            <a:r>
              <a:rPr lang="ru-RU" altLang="uk-UA" sz="1600" u="sng" dirty="0">
                <a:solidFill>
                  <a:schemeClr val="accent1">
                    <a:lumMod val="25000"/>
                  </a:schemeClr>
                </a:solidFill>
              </a:rPr>
              <a:t>за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сумісництвом</a:t>
            </a:r>
            <a:r>
              <a:rPr lang="ru-RU" altLang="uk-UA" sz="1600" u="sng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u="sng" dirty="0" err="1">
                <a:solidFill>
                  <a:schemeClr val="accent1">
                    <a:lumMod val="25000"/>
                  </a:schemeClr>
                </a:solidFill>
              </a:rPr>
              <a:t>працював</a:t>
            </a:r>
            <a:r>
              <a:rPr lang="ru-RU" altLang="uk-UA" sz="1600" u="sng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на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кафедрі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математики.</a:t>
            </a:r>
          </a:p>
          <a:p>
            <a:pPr marL="0" indent="0" algn="just">
              <a:buNone/>
            </a:pPr>
            <a:r>
              <a:rPr lang="uk-UA" sz="2600" b="1" dirty="0"/>
              <a:t>20 травня 2016 р. </a:t>
            </a:r>
            <a:r>
              <a:rPr lang="uk-UA" sz="1600" dirty="0"/>
              <a:t>- передчасно пішов з життя.</a:t>
            </a:r>
            <a:endParaRPr lang="ru-RU" sz="1600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155679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663300"/>
                </a:solidFill>
              </a:rPr>
              <a:t>КОРОТКА БІОГРАФІЯ</a:t>
            </a:r>
            <a:br>
              <a:rPr lang="ru-RU" sz="3200" b="1" dirty="0">
                <a:solidFill>
                  <a:srgbClr val="663300"/>
                </a:solidFill>
              </a:rPr>
            </a:br>
            <a:r>
              <a:rPr lang="ru-RU" sz="2000" b="1" dirty="0" err="1">
                <a:solidFill>
                  <a:srgbClr val="663300"/>
                </a:solidFill>
              </a:rPr>
              <a:t>Сковородинівський</a:t>
            </a:r>
            <a:r>
              <a:rPr lang="ru-RU" sz="2000" b="1" dirty="0">
                <a:solidFill>
                  <a:srgbClr val="663300"/>
                </a:solidFill>
              </a:rPr>
              <a:t> </a:t>
            </a:r>
            <a:r>
              <a:rPr lang="ru-RU" sz="2000" b="1" dirty="0" err="1">
                <a:solidFill>
                  <a:srgbClr val="663300"/>
                </a:solidFill>
              </a:rPr>
              <a:t>період</a:t>
            </a:r>
            <a:r>
              <a:rPr lang="ru-RU" sz="2000" b="1" dirty="0">
                <a:solidFill>
                  <a:srgbClr val="663300"/>
                </a:solidFill>
              </a:rPr>
              <a:t> </a:t>
            </a:r>
            <a:r>
              <a:rPr lang="ru-RU" sz="2000" b="1" dirty="0" err="1">
                <a:solidFill>
                  <a:srgbClr val="663300"/>
                </a:solidFill>
              </a:rPr>
              <a:t>наукового</a:t>
            </a:r>
            <a:r>
              <a:rPr lang="ru-RU" sz="2000" b="1" dirty="0">
                <a:solidFill>
                  <a:srgbClr val="663300"/>
                </a:solidFill>
              </a:rPr>
              <a:t> </a:t>
            </a:r>
            <a:r>
              <a:rPr lang="ru-RU" sz="2000" b="1" dirty="0" err="1">
                <a:solidFill>
                  <a:srgbClr val="663300"/>
                </a:solidFill>
              </a:rPr>
              <a:t>життя</a:t>
            </a:r>
            <a:endParaRPr lang="uk-UA" sz="2000" b="1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1717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2357422" y="681039"/>
            <a:ext cx="4429156" cy="1643074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23528" y="2276872"/>
            <a:ext cx="8496944" cy="3554419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altLang="uk-UA" sz="2000" b="1" dirty="0">
                <a:solidFill>
                  <a:schemeClr val="accent1">
                    <a:lumMod val="25000"/>
                  </a:schemeClr>
                </a:solidFill>
              </a:rPr>
              <a:t>1975, 1976, 1981, 1984, 1985 роки 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-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Подяки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та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премії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за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своєчасне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виконання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госпдоговірних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робіт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високі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показники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в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соцзмаганні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,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altLang="uk-UA" sz="2000" b="1" dirty="0">
                <a:solidFill>
                  <a:schemeClr val="accent1">
                    <a:lumMod val="25000"/>
                  </a:schemeClr>
                </a:solidFill>
              </a:rPr>
              <a:t>1985 </a:t>
            </a:r>
            <a:r>
              <a:rPr lang="ru-RU" altLang="uk-UA" sz="2000" b="1" dirty="0" err="1">
                <a:solidFill>
                  <a:schemeClr val="accent1">
                    <a:lumMod val="25000"/>
                  </a:schemeClr>
                </a:solidFill>
              </a:rPr>
              <a:t>рік</a:t>
            </a:r>
            <a:r>
              <a:rPr lang="ru-RU" altLang="uk-UA" sz="2000" b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-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Почесна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грамота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Міністерства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освіти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УССР за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успішну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роботу в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навчанні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та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вихованні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студентської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молоді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,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altLang="uk-UA" sz="2000" b="1" dirty="0">
                <a:solidFill>
                  <a:schemeClr val="accent1">
                    <a:lumMod val="25000"/>
                  </a:schemeClr>
                </a:solidFill>
              </a:rPr>
              <a:t>2001, 2004 роки 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-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Почесні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грамоти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Центрального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комітету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профспілки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освіти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і науки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України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за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багаторічну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активну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роботу в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профспілці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у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справі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захисту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соціально-економічних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прав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працівників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освіти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і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студентів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,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altLang="uk-UA" sz="2000" b="1" dirty="0">
                <a:solidFill>
                  <a:schemeClr val="accent1">
                    <a:lumMod val="25000"/>
                  </a:schemeClr>
                </a:solidFill>
              </a:rPr>
              <a:t>2015 </a:t>
            </a:r>
            <a:r>
              <a:rPr lang="ru-RU" altLang="uk-UA" sz="2000" b="1" dirty="0" err="1">
                <a:solidFill>
                  <a:schemeClr val="accent1">
                    <a:lumMod val="25000"/>
                  </a:schemeClr>
                </a:solidFill>
              </a:rPr>
              <a:t>рік</a:t>
            </a:r>
            <a:r>
              <a:rPr lang="ru-RU" altLang="uk-UA" sz="2000" b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-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пам’ятне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посвідчення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за перемогу в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номінації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«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Взірець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професійної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майстерності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».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112474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663300"/>
                </a:solidFill>
              </a:rPr>
              <a:t>НАГОРОДИ ТА ВІДЗНАКИ</a:t>
            </a:r>
            <a:endParaRPr lang="uk-UA" b="1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2930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186914" y="399462"/>
            <a:ext cx="2268892" cy="841686"/>
          </a:xfrm>
          <a:prstGeom prst="rect">
            <a:avLst/>
          </a:prstGeom>
        </p:spPr>
      </p:pic>
      <p:pic>
        <p:nvPicPr>
          <p:cNvPr id="5" name="Рисунок 4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6741641" y="481265"/>
            <a:ext cx="2215643" cy="821932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7931" y="142852"/>
            <a:ext cx="8858312" cy="112474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663300"/>
                </a:solidFill>
              </a:rPr>
              <a:t>ВИКЛАДАЦЬКА ДІЯЛЬНІСТЬ</a:t>
            </a:r>
            <a:br>
              <a:rPr lang="ru-RU" sz="3200" b="1" dirty="0">
                <a:solidFill>
                  <a:srgbClr val="663300"/>
                </a:solidFill>
              </a:rPr>
            </a:br>
            <a:r>
              <a:rPr lang="ru-RU" sz="2400" b="1" dirty="0">
                <a:solidFill>
                  <a:srgbClr val="663300"/>
                </a:solidFill>
              </a:rPr>
              <a:t>ХНПУ </a:t>
            </a:r>
            <a:r>
              <a:rPr lang="ru-RU" sz="2400" b="1" dirty="0" err="1">
                <a:solidFill>
                  <a:srgbClr val="663300"/>
                </a:solidFill>
              </a:rPr>
              <a:t>імені</a:t>
            </a:r>
            <a:r>
              <a:rPr lang="ru-RU" sz="2400" b="1" dirty="0">
                <a:solidFill>
                  <a:srgbClr val="663300"/>
                </a:solidFill>
              </a:rPr>
              <a:t> Г.С. Сковороди</a:t>
            </a:r>
            <a:endParaRPr lang="uk-UA" sz="2400" b="1" dirty="0">
              <a:solidFill>
                <a:srgbClr val="663300"/>
              </a:solidFill>
            </a:endParaRPr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487864" y="1343299"/>
            <a:ext cx="8458379" cy="52568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err="1"/>
              <a:t>Математичні</a:t>
            </a:r>
            <a:r>
              <a:rPr lang="ru-RU" sz="1600" dirty="0"/>
              <a:t> </a:t>
            </a:r>
            <a:r>
              <a:rPr lang="ru-RU" sz="1600" dirty="0" err="1"/>
              <a:t>методи</a:t>
            </a:r>
            <a:r>
              <a:rPr lang="ru-RU" sz="1600" dirty="0"/>
              <a:t> </a:t>
            </a:r>
            <a:r>
              <a:rPr lang="ru-RU" sz="1600" dirty="0" err="1"/>
              <a:t>фізики</a:t>
            </a:r>
            <a:r>
              <a:rPr lang="ru-RU" sz="1600" dirty="0"/>
              <a:t>,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err="1"/>
              <a:t>Основи</a:t>
            </a:r>
            <a:r>
              <a:rPr lang="ru-RU" sz="1600" dirty="0"/>
              <a:t> </a:t>
            </a:r>
            <a:r>
              <a:rPr lang="ru-RU" sz="1600" dirty="0" err="1"/>
              <a:t>обчислювальної</a:t>
            </a:r>
            <a:r>
              <a:rPr lang="ru-RU" sz="1600" dirty="0"/>
              <a:t> </a:t>
            </a:r>
            <a:r>
              <a:rPr lang="ru-RU" sz="1600" dirty="0" err="1"/>
              <a:t>техніки</a:t>
            </a:r>
            <a:r>
              <a:rPr lang="ru-RU" sz="1600" dirty="0"/>
              <a:t>,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uk-UA" sz="1600" dirty="0"/>
              <a:t>Електротехніка та р</a:t>
            </a:r>
            <a:r>
              <a:rPr lang="ru-RU" sz="1600" dirty="0" err="1"/>
              <a:t>адіотехніка</a:t>
            </a:r>
            <a:r>
              <a:rPr lang="ru-RU" sz="1600" dirty="0"/>
              <a:t>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1600" dirty="0"/>
              <a:t>Алгебра та</a:t>
            </a:r>
            <a:r>
              <a:rPr lang="ru-RU" sz="1600" dirty="0"/>
              <a:t> </a:t>
            </a:r>
            <a:r>
              <a:rPr lang="uk-UA" sz="1600" dirty="0"/>
              <a:t>теорія чисел,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1600" dirty="0"/>
              <a:t>Математична логіка та теорія алгоритмів,</a:t>
            </a:r>
            <a:endParaRPr lang="ru-RU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1600" dirty="0"/>
              <a:t>Основи вищої математики,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1600" dirty="0"/>
              <a:t>Теорія ймовірностей та математична</a:t>
            </a:r>
            <a:r>
              <a:rPr lang="ru-RU" sz="1600" dirty="0"/>
              <a:t> </a:t>
            </a:r>
            <a:r>
              <a:rPr lang="uk-UA" sz="1600" dirty="0"/>
              <a:t>статистика,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1600" dirty="0"/>
              <a:t>Теоретична фізика: електродинаміка,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1600" dirty="0"/>
              <a:t>Загальна фізика,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1600" dirty="0"/>
              <a:t>Астрономія,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1600" dirty="0"/>
              <a:t>Біофізика,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1600" dirty="0"/>
              <a:t>Основи цифрової аудіо- і відеотехніки,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1600" dirty="0"/>
              <a:t>Ортогональні криволінійні системи координат </a:t>
            </a:r>
          </a:p>
          <a:p>
            <a:r>
              <a:rPr lang="uk-UA" sz="1600" dirty="0"/>
              <a:t>та їх застосування в теоретичній фізиці,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1600" dirty="0"/>
              <a:t>Основи мікропроцесорної техніки.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sz="1600" dirty="0"/>
          </a:p>
          <a:p>
            <a:endParaRPr lang="uk-UA" sz="1600" dirty="0"/>
          </a:p>
          <a:p>
            <a:r>
              <a:rPr lang="uk-UA" sz="1600" dirty="0"/>
              <a:t>А також керував курсовими, дипломними роботами,</a:t>
            </a:r>
            <a:r>
              <a:rPr lang="ru-RU" sz="1600" dirty="0"/>
              <a:t> </a:t>
            </a:r>
          </a:p>
          <a:p>
            <a:r>
              <a:rPr lang="uk-UA" sz="1600" dirty="0"/>
              <a:t>педагогічною практикою студентів. </a:t>
            </a:r>
            <a:r>
              <a:rPr lang="ru-RU" sz="1600" dirty="0"/>
              <a:t> 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4726FE0D-614E-46BA-80BC-698EA270D6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7758" y="1154261"/>
            <a:ext cx="3923928" cy="53853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17876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186914" y="399462"/>
            <a:ext cx="2268892" cy="841686"/>
          </a:xfrm>
          <a:prstGeom prst="rect">
            <a:avLst/>
          </a:prstGeom>
        </p:spPr>
      </p:pic>
      <p:pic>
        <p:nvPicPr>
          <p:cNvPr id="5" name="Рисунок 4" descr="istockphoto-1452908435-170667a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40695">
            <a:off x="6666909" y="418821"/>
            <a:ext cx="2215643" cy="821932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7931" y="142852"/>
            <a:ext cx="8858312" cy="112474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663300"/>
                </a:solidFill>
              </a:rPr>
              <a:t>ПРОФЕСІОНАЛ У ДІЇ</a:t>
            </a:r>
            <a:endParaRPr lang="uk-UA" sz="2400" b="1" dirty="0">
              <a:solidFill>
                <a:srgbClr val="663300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468D46DE-77CF-4A2B-AC45-B6D52841E5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427" y="1244691"/>
            <a:ext cx="7141443" cy="53527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730002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AE6D8B32-9175-44BF-8C97-431EDA050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5694" y="519790"/>
            <a:ext cx="2310584" cy="1103472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0CD6BD83-A9C4-4E5E-A1D7-BFEA1B7B84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280" y="462780"/>
            <a:ext cx="2365453" cy="1127858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23528" y="1548662"/>
            <a:ext cx="8496944" cy="35544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altLang="uk-UA" sz="2000" b="1" dirty="0">
                <a:solidFill>
                  <a:schemeClr val="accent1">
                    <a:lumMod val="25000"/>
                  </a:schemeClr>
                </a:solidFill>
              </a:rPr>
              <a:t>Мав </a:t>
            </a:r>
            <a:r>
              <a:rPr lang="ru-RU" altLang="uk-UA" sz="2000" b="1" dirty="0" err="1">
                <a:solidFill>
                  <a:schemeClr val="accent1">
                    <a:lumMod val="25000"/>
                  </a:schemeClr>
                </a:solidFill>
              </a:rPr>
              <a:t>безліч</a:t>
            </a:r>
            <a:r>
              <a:rPr lang="ru-RU" altLang="uk-UA" sz="2000" b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2000" b="1" dirty="0" err="1">
                <a:solidFill>
                  <a:schemeClr val="accent1">
                    <a:lumMod val="25000"/>
                  </a:schemeClr>
                </a:solidFill>
              </a:rPr>
              <a:t>захоплень</a:t>
            </a:r>
            <a:r>
              <a:rPr lang="ru-RU" altLang="uk-UA" sz="2000" b="1" dirty="0">
                <a:solidFill>
                  <a:schemeClr val="accent1">
                    <a:lumMod val="25000"/>
                  </a:schemeClr>
                </a:solidFill>
              </a:rPr>
              <a:t>: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спорт (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п’ятиборство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, баскетбол,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фехтування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на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рапірах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(кандидат у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майстри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спорту)),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занятий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радіоаматор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короткохвильовик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радіотехнік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,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чудовий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автомеханік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,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володів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склодувною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майстерністю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,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складав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вірші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,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малював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,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полюбляв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збирати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гриби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,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рибалити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,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займався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підводним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altLang="uk-UA" sz="1600" dirty="0" err="1">
                <a:solidFill>
                  <a:schemeClr val="accent1">
                    <a:lumMod val="25000"/>
                  </a:schemeClr>
                </a:solidFill>
              </a:rPr>
              <a:t>полюванням</a:t>
            </a:r>
            <a:r>
              <a:rPr lang="ru-RU" altLang="uk-UA" sz="1600" dirty="0">
                <a:solidFill>
                  <a:schemeClr val="accent1">
                    <a:lumMod val="25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endParaRPr lang="ru-RU" altLang="uk-UA" sz="16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63280" y="250012"/>
            <a:ext cx="8858312" cy="112474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663300"/>
                </a:solidFill>
              </a:rPr>
              <a:t>РІЗНОСТОРОННІСТЬ ОСОБИСТОСТІ </a:t>
            </a:r>
            <a:br>
              <a:rPr lang="ru-RU" sz="3200" b="1" dirty="0">
                <a:solidFill>
                  <a:srgbClr val="663300"/>
                </a:solidFill>
              </a:rPr>
            </a:br>
            <a:r>
              <a:rPr lang="ru-RU" sz="3200" b="1" dirty="0">
                <a:solidFill>
                  <a:srgbClr val="663300"/>
                </a:solidFill>
              </a:rPr>
              <a:t>ВАЛЕРІЯ ЯКОВИЧА</a:t>
            </a:r>
            <a:endParaRPr lang="uk-UA" b="1" dirty="0">
              <a:solidFill>
                <a:srgbClr val="6633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C659158-F88A-4A69-8A51-6FE95A66EB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082" y="4800819"/>
            <a:ext cx="2264403" cy="169830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84E6814A-CF96-45F5-A520-2CC7E2AA88AC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85" y="5103082"/>
            <a:ext cx="3299848" cy="150490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F44B88A-27C6-4336-A4F2-3F9DBD2DDBC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774" y="3212634"/>
            <a:ext cx="2664296" cy="133214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5D35CE22-3337-4446-B3B1-87CFAC5C0076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</a:blip>
          <a:stretch>
            <a:fillRect/>
          </a:stretch>
        </p:blipFill>
        <p:spPr>
          <a:xfrm>
            <a:off x="3865047" y="4702700"/>
            <a:ext cx="2691022" cy="177136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B97DEA75-FDF9-4934-8327-063A6DC4597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404781"/>
            <a:ext cx="2904795" cy="163394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E7BE4BD3-8FF9-41CC-9815-8AEE0758ABC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083" y="3144293"/>
            <a:ext cx="2264402" cy="15509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350129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1872</TotalTime>
  <Words>3068</Words>
  <Application>Microsoft Office PowerPoint</Application>
  <PresentationFormat>Экран (4:3)</PresentationFormat>
  <Paragraphs>169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Науковець від Бога:  БЛУДОВ ВАЛЕРІЙ ЯКОВИЧ –  кандидат фізико-математичних наук, доцент кафедри фізики і хімії  ХНПУ імені Г. С. Сковороди </vt:lpstr>
      <vt:lpstr>СТУДЕНТка, БІБЛІОТЕКАРка, ДОПОВІДАЧка</vt:lpstr>
      <vt:lpstr>Слайд 3</vt:lpstr>
      <vt:lpstr>КОРОТКА БІОГРАФІЯ Каразінський період наукового життя</vt:lpstr>
      <vt:lpstr>КОРОТКА БІОГРАФІЯ Сковородинівський період наукового життя</vt:lpstr>
      <vt:lpstr>НАГОРОДИ ТА ВІДЗНАКИ</vt:lpstr>
      <vt:lpstr>ВИКЛАДАЦЬКА ДІЯЛЬНІСТЬ ХНПУ імені Г.С. Сковороди</vt:lpstr>
      <vt:lpstr>ПРОФЕСІОНАЛ У ДІЇ</vt:lpstr>
      <vt:lpstr>РІЗНОСТОРОННІСТЬ ОСОБИСТОСТІ  ВАЛЕРІЯ ЯКОВИЧА</vt:lpstr>
      <vt:lpstr>НАПРЯМИ НАУКОВОЇ РОБОТИ КАФЕДРИ ФІЗИКИ   науково-дослідний    навчально-методичний</vt:lpstr>
      <vt:lpstr>НАУКОВІ ДОСЛІДЖЕННЯ</vt:lpstr>
      <vt:lpstr>КОЛЕКЦІЯ НАУКОВИХ ПРАЦЬ  ВАЛЕРІЯ ЯКОВИЧА БЛУДОВА  ІЗ ФОНДІВ НАУКОВИХ БІБЛІОТЕК</vt:lpstr>
      <vt:lpstr>СПІВПРАЦЯ З В. А. МІСЮРОЮ</vt:lpstr>
      <vt:lpstr>Історія фізико-математичного факультету ХНПУ імені Г. С. Сковороди: документи, нариси, спогади / Харків. нац. пед. ун-т ім. Г. С. Сковороди ; [редкол.: Л. І. Білоусова та ін.]. - Харків : [б. в.], 2017. - 315 с. - ISBN 978-966-2741-61-2.</vt:lpstr>
      <vt:lpstr>Из истории физико-математического факультета Харьковского государственного педагогического института им. Г. С. Сковороды (к 180-летию института) : метод. рек. / Харьков. гос. пед. ин-т им. Г. С. Сковороды. – Харьков, 1991. – 20 с.</vt:lpstr>
      <vt:lpstr>Наукові школи Харківського національного педагогічного університету імені Г. С. Сковороди : кол. моногр. / О. А. Андрущенко, Л. І. Білоусова, В. Я. Бідоцерківський [та ін.] ; [за заг. ред. І. Ф. Прокопенка] ; Харків. нац. пед. ун-т ім. Г. С. Сковороди. – Харків : ХНПУ, 2014. – 323 с. : портр. – ISBN 966-8196-09-2.</vt:lpstr>
      <vt:lpstr>СТАТТІ  У ЗБІРНИКАХ НАУКОВИХ ПРАЦЬ </vt:lpstr>
      <vt:lpstr>Теорія ймовірностей та математична статистика : навч.-метод. посіб. для студ. природн.-мат. пед. ВНЗ / В. Г. Моторіна, В. Я. Блудов, Т. І. Дейніченко [та ін.] ; Харків. нац. пед. ун-т ім. Г. С. Сковороди. – Харків : ХНПУ, 2013. – 82 с. </vt:lpstr>
      <vt:lpstr>Теорія ймовірностей і математична статистика : навч.-метод. комплекс для студ. прир.-матем. спец. пед. ВНЗ / В. Г. Моторіна, В. Я. Блудов, Т. І. Дейніченко [та ін.] ; Харків. нац. пед. ун-т ім. Г. С. Сковороди. – Харків : [Монограф], 2017. – 64 с.</vt:lpstr>
      <vt:lpstr>Блудов В. Я.  Елективний курс як засіб формування професійної компетентності майбутніх учителів : навч.-метод. посіб. для студ. природн.-мат. спец. пед. ВНЗ / В. Я. Блудов, Л. О. Шитикова ; Харків. нац. пед. ун-т ім. Г. С. Сковороди. – Харків : [б. в.], 2014. – 53 с.</vt:lpstr>
      <vt:lpstr>Моторіна В.Г., Блудов В.Я., Дейніченко Т.І. Математична логіка і теорія алгоритмів: навчально-методичний комплекс для студентів фізико-математичного факультету (напрям підготовки 6.040201; спеціальність: математика. Харків: Харків. нац. пед. ун-т ім. Г.С. Сковороди, 2017. 44 с. </vt:lpstr>
      <vt:lpstr>Поэтический сборник : 1950—1960-е г.г. : [юбил. изд. к 75-летию со дня рождения] / В. Я. Блудов ; [изд. подгот. Г. В. Голубничая, Т. И. Дейниченко]. – Харьков : Оберег, 2019. – 71 с. : ил., портр. – ISBN 978-066-8689-38-3.  </vt:lpstr>
      <vt:lpstr>Невичерпний скарб : електрон. бюл. ХНПУ імені Г. С. Сковороди : вих. один раз у кварт. / Харків. нац. пед. ун-т ім. Г. С. Сковороди, Наукова бібліотека. – № 1-2 (10-11), січ.-черв. – 2019. – 16 с.  </vt:lpstr>
      <vt:lpstr>СПИСОК ВИКОРИСТАНИХ ДЖЕРЕЛ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218</cp:revision>
  <cp:lastPrinted>2024-11-03T17:50:59Z</cp:lastPrinted>
  <dcterms:created xsi:type="dcterms:W3CDTF">2024-10-14T09:36:40Z</dcterms:created>
  <dcterms:modified xsi:type="dcterms:W3CDTF">2024-11-12T09:21:34Z</dcterms:modified>
</cp:coreProperties>
</file>