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57" r:id="rId3"/>
    <p:sldId id="263" r:id="rId4"/>
    <p:sldId id="258" r:id="rId5"/>
    <p:sldId id="259" r:id="rId6"/>
    <p:sldId id="290" r:id="rId7"/>
    <p:sldId id="264" r:id="rId8"/>
    <p:sldId id="261" r:id="rId9"/>
    <p:sldId id="279" r:id="rId10"/>
    <p:sldId id="260" r:id="rId11"/>
    <p:sldId id="280" r:id="rId12"/>
    <p:sldId id="274" r:id="rId13"/>
    <p:sldId id="292" r:id="rId14"/>
    <p:sldId id="281" r:id="rId15"/>
    <p:sldId id="265" r:id="rId16"/>
    <p:sldId id="275" r:id="rId17"/>
    <p:sldId id="262" r:id="rId18"/>
    <p:sldId id="291" r:id="rId19"/>
    <p:sldId id="293" r:id="rId20"/>
    <p:sldId id="268" r:id="rId21"/>
    <p:sldId id="282" r:id="rId22"/>
    <p:sldId id="270" r:id="rId23"/>
    <p:sldId id="277" r:id="rId24"/>
    <p:sldId id="295" r:id="rId25"/>
    <p:sldId id="283" r:id="rId26"/>
    <p:sldId id="284" r:id="rId27"/>
    <p:sldId id="285" r:id="rId28"/>
    <p:sldId id="286" r:id="rId29"/>
    <p:sldId id="272" r:id="rId30"/>
    <p:sldId id="287" r:id="rId31"/>
    <p:sldId id="266" r:id="rId32"/>
    <p:sldId id="294" r:id="rId33"/>
    <p:sldId id="288" r:id="rId34"/>
    <p:sldId id="271" r:id="rId35"/>
    <p:sldId id="267" r:id="rId36"/>
    <p:sldId id="289" r:id="rId37"/>
    <p:sldId id="278" r:id="rId38"/>
    <p:sldId id="273" r:id="rId39"/>
    <p:sldId id="297" r:id="rId40"/>
    <p:sldId id="296" r:id="rId4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32" autoAdjust="0"/>
    <p:restoredTop sz="95332" autoAdjust="0"/>
  </p:normalViewPr>
  <p:slideViewPr>
    <p:cSldViewPr snapToGrid="0">
      <p:cViewPr>
        <p:scale>
          <a:sx n="59" d="100"/>
          <a:sy n="59" d="100"/>
        </p:scale>
        <p:origin x="-234" y="-1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4" d="100"/>
          <a:sy n="64" d="100"/>
        </p:scale>
        <p:origin x="3115"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E5CB54D-A355-4D8A-A4E6-54DE4F8AA441}" type="datetimeFigureOut">
              <a:rPr lang="ru-RU" smtClean="0"/>
              <a:t>20.11.2022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42686E-C437-4B1A-B4BD-32DE87432120}" type="slidenum">
              <a:rPr lang="ru-RU" smtClean="0"/>
              <a:t>‹#›</a:t>
            </a:fld>
            <a:endParaRPr lang="ru-RU"/>
          </a:p>
        </p:txBody>
      </p:sp>
    </p:spTree>
    <p:extLst>
      <p:ext uri="{BB962C8B-B14F-4D97-AF65-F5344CB8AC3E}">
        <p14:creationId xmlns:p14="http://schemas.microsoft.com/office/powerpoint/2010/main" val="542912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D42686E-C437-4B1A-B4BD-32DE87432120}" type="slidenum">
              <a:rPr lang="ru-RU" smtClean="0"/>
              <a:t>1</a:t>
            </a:fld>
            <a:endParaRPr lang="ru-RU"/>
          </a:p>
        </p:txBody>
      </p:sp>
    </p:spTree>
    <p:extLst>
      <p:ext uri="{BB962C8B-B14F-4D97-AF65-F5344CB8AC3E}">
        <p14:creationId xmlns:p14="http://schemas.microsoft.com/office/powerpoint/2010/main" val="979688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D42686E-C437-4B1A-B4BD-32DE87432120}" type="slidenum">
              <a:rPr lang="ru-RU" smtClean="0"/>
              <a:t>2</a:t>
            </a:fld>
            <a:endParaRPr lang="ru-RU"/>
          </a:p>
        </p:txBody>
      </p:sp>
    </p:spTree>
    <p:extLst>
      <p:ext uri="{BB962C8B-B14F-4D97-AF65-F5344CB8AC3E}">
        <p14:creationId xmlns:p14="http://schemas.microsoft.com/office/powerpoint/2010/main" val="3716692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6D42686E-C437-4B1A-B4BD-32DE87432120}" type="slidenum">
              <a:rPr lang="ru-RU" smtClean="0"/>
              <a:t>3</a:t>
            </a:fld>
            <a:endParaRPr lang="ru-RU"/>
          </a:p>
        </p:txBody>
      </p:sp>
    </p:spTree>
    <p:extLst>
      <p:ext uri="{BB962C8B-B14F-4D97-AF65-F5344CB8AC3E}">
        <p14:creationId xmlns:p14="http://schemas.microsoft.com/office/powerpoint/2010/main" val="2129093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D42686E-C437-4B1A-B4BD-32DE87432120}" type="slidenum">
              <a:rPr lang="ru-RU" smtClean="0"/>
              <a:t>26</a:t>
            </a:fld>
            <a:endParaRPr lang="ru-RU"/>
          </a:p>
        </p:txBody>
      </p:sp>
    </p:spTree>
    <p:extLst>
      <p:ext uri="{BB962C8B-B14F-4D97-AF65-F5344CB8AC3E}">
        <p14:creationId xmlns:p14="http://schemas.microsoft.com/office/powerpoint/2010/main" val="4238333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563BC91-F859-4F05-8E75-BC65DA710BE6}" type="datetimeFigureOut">
              <a:rPr lang="ru-RU" smtClean="0"/>
              <a:t>20.11.2022</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3165553779"/>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563BC91-F859-4F05-8E75-BC65DA710BE6}" type="datetimeFigureOut">
              <a:rPr lang="ru-RU" smtClean="0"/>
              <a:t>20.11.2022</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881367793"/>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563BC91-F859-4F05-8E75-BC65DA710BE6}" type="datetimeFigureOut">
              <a:rPr lang="ru-RU" smtClean="0"/>
              <a:t>20.11.2022</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C7ABA51-C9B6-4862-B6F1-9D70F7CFA133}"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87839344"/>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563BC91-F859-4F05-8E75-BC65DA710BE6}" type="datetimeFigureOut">
              <a:rPr lang="ru-RU" smtClean="0"/>
              <a:t>20.11.2022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8288442"/>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563BC91-F859-4F05-8E75-BC65DA710BE6}" type="datetimeFigureOut">
              <a:rPr lang="ru-RU" smtClean="0"/>
              <a:t>20.11.2022</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C7ABA51-C9B6-4862-B6F1-9D70F7CFA133}"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23943729"/>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563BC91-F859-4F05-8E75-BC65DA710BE6}" type="datetimeFigureOut">
              <a:rPr lang="ru-RU" smtClean="0"/>
              <a:t>20.11.2022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1138547556"/>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563BC91-F859-4F05-8E75-BC65DA710BE6}" type="datetimeFigureOut">
              <a:rPr lang="ru-RU" smtClean="0"/>
              <a:t>20.11.2022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2837628356"/>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563BC91-F859-4F05-8E75-BC65DA710BE6}" type="datetimeFigureOut">
              <a:rPr lang="ru-RU" smtClean="0"/>
              <a:t>20.11.2022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960985188"/>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563BC91-F859-4F05-8E75-BC65DA710BE6}" type="datetimeFigureOut">
              <a:rPr lang="ru-RU" smtClean="0"/>
              <a:t>20.11.2022</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1811688738"/>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563BC91-F859-4F05-8E75-BC65DA710BE6}" type="datetimeFigureOut">
              <a:rPr lang="ru-RU" smtClean="0"/>
              <a:t>20.11.2022</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149305460"/>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563BC91-F859-4F05-8E75-BC65DA710BE6}" type="datetimeFigureOut">
              <a:rPr lang="ru-RU" smtClean="0"/>
              <a:t>20.11.2022</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518597802"/>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563BC91-F859-4F05-8E75-BC65DA710BE6}" type="datetimeFigureOut">
              <a:rPr lang="ru-RU" smtClean="0"/>
              <a:t>20.11.2022</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1689383342"/>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563BC91-F859-4F05-8E75-BC65DA710BE6}" type="datetimeFigureOut">
              <a:rPr lang="ru-RU" smtClean="0"/>
              <a:t>20.11.2022</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2191567414"/>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63BC91-F859-4F05-8E75-BC65DA710BE6}" type="datetimeFigureOut">
              <a:rPr lang="ru-RU" smtClean="0"/>
              <a:t>20.11.2022</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2054257180"/>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563BC91-F859-4F05-8E75-BC65DA710BE6}" type="datetimeFigureOut">
              <a:rPr lang="ru-RU" smtClean="0"/>
              <a:t>20.11.2022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1092285896"/>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563BC91-F859-4F05-8E75-BC65DA710BE6}" type="datetimeFigureOut">
              <a:rPr lang="ru-RU" smtClean="0"/>
              <a:t>20.11.2022</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C7ABA51-C9B6-4862-B6F1-9D70F7CFA133}" type="slidenum">
              <a:rPr lang="ru-RU" smtClean="0"/>
              <a:t>‹#›</a:t>
            </a:fld>
            <a:endParaRPr lang="ru-RU"/>
          </a:p>
        </p:txBody>
      </p:sp>
    </p:spTree>
    <p:extLst>
      <p:ext uri="{BB962C8B-B14F-4D97-AF65-F5344CB8AC3E}">
        <p14:creationId xmlns:p14="http://schemas.microsoft.com/office/powerpoint/2010/main" val="3036002959"/>
      </p:ext>
    </p:extLst>
  </p:cSld>
  <p:clrMapOvr>
    <a:masterClrMapping/>
  </p:clrMapOvr>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563BC91-F859-4F05-8E75-BC65DA710BE6}" type="datetimeFigureOut">
              <a:rPr lang="ru-RU" smtClean="0"/>
              <a:t>20.11.2022</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C7ABA51-C9B6-4862-B6F1-9D70F7CFA133}" type="slidenum">
              <a:rPr lang="ru-RU" smtClean="0"/>
              <a:t>‹#›</a:t>
            </a:fld>
            <a:endParaRPr lang="ru-RU"/>
          </a:p>
        </p:txBody>
      </p:sp>
    </p:spTree>
    <p:extLst>
      <p:ext uri="{BB962C8B-B14F-4D97-AF65-F5344CB8AC3E}">
        <p14:creationId xmlns:p14="http://schemas.microsoft.com/office/powerpoint/2010/main" val="6036818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xmlns:p14="http://schemas.microsoft.com/office/powerpoint/2010/main">
    <mc:Choice Requires="p14">
      <p:transition spd="slow" p14:dur="2000" advTm="6735"/>
    </mc:Choice>
    <mc:Fallback xmlns="">
      <p:transition spd="slow" advTm="6735"/>
    </mc:Fallback>
  </mc:AlternateConten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microsoft.com/office/2007/relationships/media" Target="../media/media1.mp3"/><Relationship Id="rId1" Type="http://schemas.openxmlformats.org/officeDocument/2006/relationships/audio" Target="NULL" TargetMode="External"/><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3.mp3"/><Relationship Id="rId1" Type="http://schemas.microsoft.com/office/2007/relationships/media" Target="../media/media3.mp3"/><Relationship Id="rId5" Type="http://schemas.openxmlformats.org/officeDocument/2006/relationships/image" Target="../media/image1.png"/><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microsoft.com/office/2007/relationships/media" Target="../media/media1.mp3"/><Relationship Id="rId1" Type="http://schemas.openxmlformats.org/officeDocument/2006/relationships/audio" Target="NULL" TargetMode="External"/><Relationship Id="rId5" Type="http://schemas.openxmlformats.org/officeDocument/2006/relationships/image" Target="../media/image1.png"/><Relationship Id="rId4" Type="http://schemas.openxmlformats.org/officeDocument/2006/relationships/image" Target="../media/image39.jpeg"/></Relationships>
</file>

<file path=ppt/slides/_rels/slide3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8" Type="http://schemas.openxmlformats.org/officeDocument/2006/relationships/hyperlink" Target="https://sz.uzhgorod.ua/grygorij-skovoroda-ukrayinskyj-filosof-yakogo-dosi-vitayut-iz-dnem-narodzhennya/" TargetMode="External"/><Relationship Id="rId3" Type="http://schemas.openxmlformats.org/officeDocument/2006/relationships/hyperlink" Target="https://www.istpravda.com.ua/articles/2010/10/28/1364/" TargetMode="External"/><Relationship Id="rId7" Type="http://schemas.openxmlformats.org/officeDocument/2006/relationships/hyperlink" Target="http://litopys.org.ua/chysk/chysk08.htm" TargetMode="External"/><Relationship Id="rId2" Type="http://schemas.openxmlformats.org/officeDocument/2006/relationships/hyperlink" Target="https://www.writers.in.ua/writer/grygoriy-skovoroda/" TargetMode="External"/><Relationship Id="rId1" Type="http://schemas.openxmlformats.org/officeDocument/2006/relationships/slideLayout" Target="../slideLayouts/slideLayout2.xml"/><Relationship Id="rId6" Type="http://schemas.openxmlformats.org/officeDocument/2006/relationships/hyperlink" Target="https://weekend.today/gorod/vtikach_-mandrivnik-ta-daunshifter-grigorii-skovoroda-v-kievi.htm" TargetMode="External"/><Relationship Id="rId11" Type="http://schemas.openxmlformats.org/officeDocument/2006/relationships/hyperlink" Target="https://www.facebook.com/LiteraturnaVizytkaKraiu/videos/%D0%B3%D1%83%D1%80%D1%82-%D1%81%D0%BE%D0%BD%D1%8F%D1%87%D0%BD%D0%B0-%D0%BC%D0%B0%D1%88%D0%B8%D0%BD%D0%B0-%D0%BF%D1%96%D1%81%D0%BD%D1%8F-%D0%BD%D0%B0-%D1%81%D0%BB%D0%BE%D0%B2%D0%B0-%D0%B3%D1%80%D0%B8%D0%B3%D0%BE%D1%80%D1%96%D1%8F-%D1%81%D0%BA%D0%BE%D0%B2%D0%BE%D1%80%D0%BE%D0%B4%D0%B8-%D0%BC%D1%83%D0%B7%D0%B8%D0%BA%D0%B0-%D1%82%D0%B0-%D0%B2%D0%BE%D0%BA%D0%B0%D0%BB-%D0%BE%D1%80%D0%B5%D1%81%D1%82-%D0%BA%D1%80%D0%B8%D1%81/4001695306541130/" TargetMode="External"/><Relationship Id="rId5" Type="http://schemas.openxmlformats.org/officeDocument/2006/relationships/hyperlink" Target="https://kg.ua/news/biblioteka-reportazh" TargetMode="External"/><Relationship Id="rId10" Type="http://schemas.openxmlformats.org/officeDocument/2006/relationships/hyperlink" Target="https://www.youtube.com/watch?v=3rLkYWLEjf8https" TargetMode="External"/><Relationship Id="rId4" Type="http://schemas.openxmlformats.org/officeDocument/2006/relationships/hyperlink" Target="https://2day.kh.ua/ru/blog/grigoriy-savich-des-smietsya-z-vas-tupi-durni-blog" TargetMode="External"/><Relationship Id="rId9" Type="http://schemas.openxmlformats.org/officeDocument/2006/relationships/hyperlink" Target="https://www.youtube.com/watch?v=0v2VUwpbFn0"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2.mp3"/><Relationship Id="rId1" Type="http://schemas.microsoft.com/office/2007/relationships/media" Target="../media/media2.mp3"/><Relationship Id="rId5" Type="http://schemas.openxmlformats.org/officeDocument/2006/relationships/image" Target="../media/image1.pn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159443" y="5146098"/>
            <a:ext cx="6919781" cy="1638750"/>
          </a:xfrm>
        </p:spPr>
        <p:txBody>
          <a:bodyPr>
            <a:noAutofit/>
          </a:bodyPr>
          <a:lstStyle/>
          <a:p>
            <a:r>
              <a:rPr lang="uk-UA" sz="2000" dirty="0" smtClean="0">
                <a:solidFill>
                  <a:schemeClr val="tx1"/>
                </a:solidFill>
              </a:rPr>
              <a:t>ХНПУ ім. Г. С. Сковороди наукова бібліотека</a:t>
            </a:r>
          </a:p>
          <a:p>
            <a:r>
              <a:rPr lang="uk-UA" sz="2000" dirty="0" smtClean="0">
                <a:solidFill>
                  <a:schemeClr val="tx1"/>
                </a:solidFill>
              </a:rPr>
              <a:t>Виконала бібліотекар Кроль А. А.</a:t>
            </a:r>
            <a:endParaRPr lang="ru-RU" sz="2000" dirty="0">
              <a:solidFill>
                <a:schemeClr val="tx1"/>
              </a:solidFill>
            </a:endParaRPr>
          </a:p>
        </p:txBody>
      </p:sp>
      <p:sp>
        <p:nvSpPr>
          <p:cNvPr id="2" name="Заголовок 1"/>
          <p:cNvSpPr>
            <a:spLocks noGrp="1"/>
          </p:cNvSpPr>
          <p:nvPr>
            <p:ph type="ctrTitle"/>
          </p:nvPr>
        </p:nvSpPr>
        <p:spPr>
          <a:xfrm>
            <a:off x="1361630" y="635252"/>
            <a:ext cx="9144000" cy="1203380"/>
          </a:xfrm>
        </p:spPr>
        <p:txBody>
          <a:bodyPr/>
          <a:lstStyle/>
          <a:p>
            <a:r>
              <a:rPr lang="uk-UA" dirty="0" smtClean="0"/>
              <a:t>Григорій Сковорода:</a:t>
            </a:r>
            <a:endParaRPr lang="ru-RU" dirty="0"/>
          </a:p>
        </p:txBody>
      </p:sp>
      <p:sp>
        <p:nvSpPr>
          <p:cNvPr id="7" name="TextBox 6"/>
          <p:cNvSpPr txBox="1"/>
          <p:nvPr/>
        </p:nvSpPr>
        <p:spPr>
          <a:xfrm>
            <a:off x="2241754" y="1838632"/>
            <a:ext cx="6754762" cy="1323439"/>
          </a:xfrm>
          <a:prstGeom prst="rect">
            <a:avLst/>
          </a:prstGeom>
          <a:noFill/>
        </p:spPr>
        <p:txBody>
          <a:bodyPr wrap="square" rtlCol="0">
            <a:spAutoFit/>
          </a:bodyPr>
          <a:lstStyle/>
          <a:p>
            <a:r>
              <a:rPr lang="uk-UA" sz="4000" dirty="0" smtClean="0"/>
              <a:t>Яскраве життя мандрівного філософа</a:t>
            </a:r>
            <a:endParaRPr lang="ru-RU" sz="4000" dirty="0"/>
          </a:p>
        </p:txBody>
      </p:sp>
      <p:pic>
        <p:nvPicPr>
          <p:cNvPr id="5" name="XVIII ст. музика та слова Г. Сковороди (320 kbps)">
            <a:hlinkClick r:id="" action="ppaction://media"/>
          </p:cNvPr>
          <p:cNvPicPr>
            <a:picLocks noChangeAspect="1"/>
          </p:cNvPicPr>
          <p:nvPr>
            <a:audioFile r:link="rId1"/>
            <p:extLst>
              <p:ext uri="{DAA4B4D4-6D71-4841-9C94-3DE7FCFB9230}">
                <p14:media xmlns:p14="http://schemas.microsoft.com/office/powerpoint/2010/main" r:embed="rId2">
                  <p14:trim end="18831.05"/>
                  <p14:fade out="7000"/>
                </p14:media>
              </p:ext>
            </p:extLst>
          </p:nvPr>
        </p:nvPicPr>
        <p:blipFill>
          <a:blip r:embed="rId5"/>
          <a:stretch>
            <a:fillRect/>
          </a:stretch>
        </p:blipFill>
        <p:spPr>
          <a:xfrm>
            <a:off x="1361630" y="5945990"/>
            <a:ext cx="487363" cy="487363"/>
          </a:xfrm>
          <a:prstGeom prst="rect">
            <a:avLst/>
          </a:prstGeom>
        </p:spPr>
      </p:pic>
    </p:spTree>
    <p:extLst>
      <p:ext uri="{BB962C8B-B14F-4D97-AF65-F5344CB8AC3E}">
        <p14:creationId xmlns:p14="http://schemas.microsoft.com/office/powerpoint/2010/main" val="3628929372"/>
      </p:ext>
    </p:extLst>
  </p:cSld>
  <p:clrMapOvr>
    <a:masterClrMapping/>
  </p:clrMapOvr>
  <mc:AlternateContent xmlns:mc="http://schemas.openxmlformats.org/markup-compatibility/2006" xmlns:p14="http://schemas.microsoft.com/office/powerpoint/2010/main">
    <mc:Choice Requires="p14">
      <p:transition spd="slow" p14:dur="2000" advTm="5946"/>
    </mc:Choice>
    <mc:Fallback xmlns="">
      <p:transition spd="slow" advTm="59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20000" numSld="999" showWhenStopped="0">
                <p:cTn id="7" fill="hold" display="0">
                  <p:stCondLst>
                    <p:cond delay="indefinite"/>
                  </p:stCondLst>
                  <p:endCondLst>
                    <p:cond evt="onStopAudio" delay="0">
                      <p:tgtEl>
                        <p:sldTgt/>
                      </p:tgtEl>
                    </p:cond>
                  </p:endCondLst>
                </p:cTn>
                <p:tgtEl>
                  <p:spTgt spid="5"/>
                </p:tgtEl>
              </p:cMediaNode>
            </p:audio>
          </p:childTnLst>
        </p:cTn>
      </p:par>
    </p:tnLst>
  </p:timing>
  <p:extLst mod="1">
    <p:ext uri="{E180D4A7-C9FB-4DFB-919C-405C955672EB}">
      <p14:showEvtLst xmlns:p14="http://schemas.microsoft.com/office/powerpoint/2010/main">
        <p14:playEvt time="315" objId="5"/>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6019" y="16669"/>
            <a:ext cx="3912173" cy="976312"/>
          </a:xfrm>
        </p:spPr>
        <p:txBody>
          <a:bodyPr>
            <a:noAutofit/>
          </a:bodyPr>
          <a:lstStyle/>
          <a:p>
            <a:r>
              <a:rPr lang="uk-UA" sz="3200" b="1" dirty="0" smtClean="0"/>
              <a:t>Кар</a:t>
            </a:r>
            <a:r>
              <a:rPr lang="en-US" sz="3200" b="1" dirty="0" smtClean="0"/>
              <a:t>’</a:t>
            </a:r>
            <a:r>
              <a:rPr lang="uk-UA" sz="3200" b="1" dirty="0" err="1"/>
              <a:t>є</a:t>
            </a:r>
            <a:r>
              <a:rPr lang="uk-UA" sz="3200" b="1" dirty="0" err="1" smtClean="0"/>
              <a:t>ра</a:t>
            </a:r>
            <a:r>
              <a:rPr lang="uk-UA" sz="3200" b="1" dirty="0" smtClean="0"/>
              <a:t> вчителя</a:t>
            </a:r>
            <a:endParaRPr lang="ru-RU" sz="3200" b="1" dirty="0"/>
          </a:p>
        </p:txBody>
      </p:sp>
      <p:sp>
        <p:nvSpPr>
          <p:cNvPr id="4" name="Текст 3"/>
          <p:cNvSpPr>
            <a:spLocks noGrp="1"/>
          </p:cNvSpPr>
          <p:nvPr>
            <p:ph type="body" sz="half" idx="2"/>
          </p:nvPr>
        </p:nvSpPr>
        <p:spPr>
          <a:xfrm>
            <a:off x="1161288" y="1142999"/>
            <a:ext cx="5468112" cy="5230369"/>
          </a:xfrm>
        </p:spPr>
        <p:txBody>
          <a:bodyPr>
            <a:noAutofit/>
          </a:bodyPr>
          <a:lstStyle/>
          <a:p>
            <a:r>
              <a:rPr lang="uk-UA" sz="2800" dirty="0" smtClean="0"/>
              <a:t>У січні 1751 року Сковорода починає викладати поетику у колегіумі в Переяславі. Але він нехтує традиційними методами і вчить дітей за власною програмою. Філософ виявився педагогом-новатором, він не ставив оцінки учням, а писав короткі коментарі. </a:t>
            </a:r>
            <a:endParaRPr lang="ru-RU" sz="2800" dirty="0"/>
          </a:p>
        </p:txBody>
      </p:sp>
      <p:pic>
        <p:nvPicPr>
          <p:cNvPr id="3080" name="Picture 8" descr="Сковорода Григорій Савич: біографія, біографічні статті"/>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994217" y="504825"/>
            <a:ext cx="4540558" cy="5724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2868603"/>
      </p:ext>
    </p:extLst>
  </p:cSld>
  <p:clrMapOvr>
    <a:masterClrMapping/>
  </p:clrMapOvr>
  <mc:AlternateContent xmlns:mc="http://schemas.openxmlformats.org/markup-compatibility/2006" xmlns:p14="http://schemas.microsoft.com/office/powerpoint/2010/main">
    <mc:Choice Requires="p14">
      <p:transition spd="slow" p14:dur="2000" advTm="16176"/>
    </mc:Choice>
    <mc:Fallback xmlns="">
      <p:transition spd="slow" advTm="16176"/>
    </mc:Fallback>
  </mc:AlternateContent>
  <p:timing>
    <p:tnLst>
      <p:par>
        <p:cTn id="1" dur="indefinite" restart="never" nodeType="tmRoot"/>
      </p:par>
    </p:tnLst>
  </p:timing>
  <p:extLst mod="1">
    <p:ext uri="{E180D4A7-C9FB-4DFB-919C-405C955672EB}">
      <p14:showEvtLst xmlns:p14="http://schemas.microsoft.com/office/powerpoint/2010/main">
        <p14:playEvt time="1" objId="3"/>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93393" y="191961"/>
            <a:ext cx="4992624" cy="987616"/>
          </a:xfrm>
        </p:spPr>
        <p:txBody>
          <a:bodyPr>
            <a:noAutofit/>
          </a:bodyPr>
          <a:lstStyle/>
          <a:p>
            <a:r>
              <a:rPr lang="uk-UA" sz="3200" b="1" dirty="0" smtClean="0"/>
              <a:t>Конфлікт з єпископом </a:t>
            </a:r>
            <a:endParaRPr lang="ru-RU" sz="3200" b="1" dirty="0"/>
          </a:p>
        </p:txBody>
      </p:sp>
      <p:sp>
        <p:nvSpPr>
          <p:cNvPr id="4" name="Текст 3"/>
          <p:cNvSpPr>
            <a:spLocks noGrp="1"/>
          </p:cNvSpPr>
          <p:nvPr>
            <p:ph type="body" sz="half" idx="2"/>
          </p:nvPr>
        </p:nvSpPr>
        <p:spPr>
          <a:xfrm>
            <a:off x="1329243" y="1280161"/>
            <a:ext cx="6044185" cy="6381368"/>
          </a:xfrm>
        </p:spPr>
        <p:txBody>
          <a:bodyPr>
            <a:noAutofit/>
          </a:bodyPr>
          <a:lstStyle/>
          <a:p>
            <a:r>
              <a:rPr lang="uk-UA" sz="2400" dirty="0" smtClean="0"/>
              <a:t>Методи викладання Сковороди  не подобаються Никодиму </a:t>
            </a:r>
            <a:r>
              <a:rPr lang="uk-UA" sz="2400" dirty="0" err="1" smtClean="0"/>
              <a:t>Сребницькому</a:t>
            </a:r>
            <a:r>
              <a:rPr lang="uk-UA" sz="2400" dirty="0" smtClean="0"/>
              <a:t>, переяславському єпископу. Він наполягає, щоб викладач дотримувався старих зразків. На це Григорій Савич відповів латинським афоризмом: «Одна справа жезл, інша – кіфара». У результаті Сковороду звільнили зі скандалом. Після цього філософ проживав у приятелів, бідував. У вересні 1751 року він відновив навчання у Києво-Могилянської академії, однак навчання він не скінчив. </a:t>
            </a:r>
            <a:endParaRPr lang="ru-RU" sz="2400" dirty="0"/>
          </a:p>
        </p:txBody>
      </p:sp>
      <p:pic>
        <p:nvPicPr>
          <p:cNvPr id="12290" name="Picture 2" descr="Сковорода Григорій | Facebook"/>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495032" y="1448181"/>
            <a:ext cx="4562856" cy="51480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9150286"/>
      </p:ext>
    </p:extLst>
  </p:cSld>
  <p:clrMapOvr>
    <a:masterClrMapping/>
  </p:clrMapOvr>
  <mc:AlternateContent xmlns:mc="http://schemas.openxmlformats.org/markup-compatibility/2006" xmlns:p14="http://schemas.microsoft.com/office/powerpoint/2010/main">
    <mc:Choice Requires="p14">
      <p:transition spd="slow" p14:dur="2000" advTm="20943"/>
    </mc:Choice>
    <mc:Fallback xmlns="">
      <p:transition spd="slow" advTm="20943"/>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96604" y="482664"/>
            <a:ext cx="3505199" cy="344487"/>
          </a:xfrm>
        </p:spPr>
        <p:txBody>
          <a:bodyPr>
            <a:noAutofit/>
          </a:bodyPr>
          <a:lstStyle/>
          <a:p>
            <a:r>
              <a:rPr lang="uk-UA" sz="3200" b="1" dirty="0" smtClean="0"/>
              <a:t>Гувернер</a:t>
            </a:r>
            <a:endParaRPr lang="ru-RU" sz="3200" b="1" dirty="0"/>
          </a:p>
        </p:txBody>
      </p:sp>
      <p:sp>
        <p:nvSpPr>
          <p:cNvPr id="4" name="Текст 3"/>
          <p:cNvSpPr>
            <a:spLocks noGrp="1"/>
          </p:cNvSpPr>
          <p:nvPr>
            <p:ph type="body" sz="half" idx="2"/>
          </p:nvPr>
        </p:nvSpPr>
        <p:spPr>
          <a:xfrm>
            <a:off x="1563624" y="960120"/>
            <a:ext cx="4827651" cy="6428232"/>
          </a:xfrm>
        </p:spPr>
        <p:txBody>
          <a:bodyPr>
            <a:noAutofit/>
          </a:bodyPr>
          <a:lstStyle/>
          <a:p>
            <a:r>
              <a:rPr lang="uk-UA" sz="2800" dirty="0" smtClean="0"/>
              <a:t>Восени 1753 року за рекомендацією київського митрополита Тимофія </a:t>
            </a:r>
            <a:r>
              <a:rPr lang="uk-UA" sz="2800" dirty="0" err="1" smtClean="0"/>
              <a:t>Щербацького</a:t>
            </a:r>
            <a:r>
              <a:rPr lang="uk-UA" sz="2800" dirty="0" smtClean="0"/>
              <a:t> Григорій Савич став вихователем у родині Степана </a:t>
            </a:r>
            <a:r>
              <a:rPr lang="uk-UA" sz="2800" dirty="0" err="1" smtClean="0"/>
              <a:t>Томари</a:t>
            </a:r>
            <a:r>
              <a:rPr lang="uk-UA" sz="2800" dirty="0" smtClean="0"/>
              <a:t>, у селі </a:t>
            </a:r>
            <a:r>
              <a:rPr lang="uk-UA" sz="2800" dirty="0" err="1" smtClean="0"/>
              <a:t>Каврай</a:t>
            </a:r>
            <a:r>
              <a:rPr lang="uk-UA" sz="2800" dirty="0" smtClean="0"/>
              <a:t>, що за тридцять верст від Переяслава. </a:t>
            </a:r>
            <a:r>
              <a:rPr lang="uk-UA" sz="2800" dirty="0"/>
              <a:t>Тут Сковорода мешкає </a:t>
            </a:r>
            <a:r>
              <a:rPr lang="uk-UA" sz="2800" dirty="0" smtClean="0"/>
              <a:t> близько шести років, виховуючи старшого сина </a:t>
            </a:r>
            <a:r>
              <a:rPr lang="uk-UA" sz="2800" dirty="0" err="1" smtClean="0"/>
              <a:t>Томари</a:t>
            </a:r>
            <a:r>
              <a:rPr lang="uk-UA" sz="2800" dirty="0" smtClean="0"/>
              <a:t>- Василя.</a:t>
            </a:r>
            <a:endParaRPr lang="ru-RU" sz="2800" dirty="0"/>
          </a:p>
        </p:txBody>
      </p:sp>
      <p:pic>
        <p:nvPicPr>
          <p:cNvPr id="7170" name="Picture 2" descr="Григорій Сковорода. Діоген зі Слобожанщини"/>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672432" y="1162050"/>
            <a:ext cx="5338594" cy="5023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555745"/>
      </p:ext>
    </p:extLst>
  </p:cSld>
  <p:clrMapOvr>
    <a:masterClrMapping/>
  </p:clrMapOvr>
  <mc:AlternateContent xmlns:mc="http://schemas.openxmlformats.org/markup-compatibility/2006" xmlns:p14="http://schemas.microsoft.com/office/powerpoint/2010/main">
    <mc:Choice Requires="p14">
      <p:transition spd="slow" p14:dur="2000" advTm="19211"/>
    </mc:Choice>
    <mc:Fallback xmlns="">
      <p:transition spd="slow" advTm="19211"/>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2284" y="455232"/>
            <a:ext cx="4497388" cy="976312"/>
          </a:xfrm>
        </p:spPr>
        <p:txBody>
          <a:bodyPr>
            <a:noAutofit/>
          </a:bodyPr>
          <a:lstStyle/>
          <a:p>
            <a:r>
              <a:rPr lang="uk-UA" sz="3200" b="1" dirty="0" smtClean="0"/>
              <a:t>Запальний характер</a:t>
            </a:r>
            <a:endParaRPr lang="ru-RU" sz="3200" b="1" dirty="0"/>
          </a:p>
        </p:txBody>
      </p:sp>
      <p:sp>
        <p:nvSpPr>
          <p:cNvPr id="4" name="Текст 3"/>
          <p:cNvSpPr>
            <a:spLocks noGrp="1"/>
          </p:cNvSpPr>
          <p:nvPr>
            <p:ph type="body" sz="half" idx="2"/>
          </p:nvPr>
        </p:nvSpPr>
        <p:spPr>
          <a:xfrm>
            <a:off x="1209675" y="1600199"/>
            <a:ext cx="5688965" cy="4260849"/>
          </a:xfrm>
        </p:spPr>
        <p:txBody>
          <a:bodyPr>
            <a:noAutofit/>
          </a:bodyPr>
          <a:lstStyle/>
          <a:p>
            <a:r>
              <a:rPr lang="uk-UA" sz="2400" dirty="0"/>
              <a:t>Хлопець ріс доволі розпещеним, та Сковорода мав на нього значний вплив, одного разу малий дав кепську відповідь на запитання вчителя, за що запальний Сковорода назвав його «свинячою головою». Про це стало відомо його матері Ганні, вона була </a:t>
            </a:r>
            <a:r>
              <a:rPr lang="uk-UA" sz="2400" dirty="0" smtClean="0"/>
              <a:t>з роду Кочубеїв. </a:t>
            </a:r>
            <a:r>
              <a:rPr lang="uk-UA" sz="2400" dirty="0"/>
              <a:t>Ганна наполягла на тім, аби вигнати гувернера</a:t>
            </a:r>
            <a:r>
              <a:rPr lang="uk-UA" sz="2400" dirty="0" smtClean="0"/>
              <a:t>..</a:t>
            </a:r>
            <a:endParaRPr lang="ru-RU" sz="2400" dirty="0"/>
          </a:p>
        </p:txBody>
      </p:sp>
      <p:pic>
        <p:nvPicPr>
          <p:cNvPr id="7170" name="Picture 2" descr="Перший гіпі у Європі – Григорій Савович Сковорода - Блог Yakaboo.u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8591" y="548640"/>
            <a:ext cx="4245569" cy="5527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3734243"/>
      </p:ext>
    </p:extLst>
  </p:cSld>
  <p:clrMapOvr>
    <a:masterClrMapping/>
  </p:clrMapOvr>
  <mc:AlternateContent xmlns:mc="http://schemas.openxmlformats.org/markup-compatibility/2006" xmlns:p14="http://schemas.microsoft.com/office/powerpoint/2010/main">
    <mc:Choice Requires="p14">
      <p:transition spd="slow" p14:dur="2000" advTm="17110"/>
    </mc:Choice>
    <mc:Fallback xmlns="">
      <p:transition spd="slow" advTm="1711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16599" y="446088"/>
            <a:ext cx="6455665" cy="550608"/>
          </a:xfrm>
        </p:spPr>
        <p:txBody>
          <a:bodyPr>
            <a:noAutofit/>
          </a:bodyPr>
          <a:lstStyle/>
          <a:p>
            <a:r>
              <a:rPr lang="uk-UA" sz="3100" b="1" dirty="0" smtClean="0"/>
              <a:t>Повернення до вчителювання</a:t>
            </a:r>
            <a:endParaRPr lang="ru-RU" sz="3100" b="1" dirty="0"/>
          </a:p>
        </p:txBody>
      </p:sp>
      <p:sp>
        <p:nvSpPr>
          <p:cNvPr id="4" name="Текст 3"/>
          <p:cNvSpPr>
            <a:spLocks noGrp="1"/>
          </p:cNvSpPr>
          <p:nvPr>
            <p:ph type="body" sz="half" idx="2"/>
          </p:nvPr>
        </p:nvSpPr>
        <p:spPr>
          <a:xfrm>
            <a:off x="1563329" y="1317523"/>
            <a:ext cx="5723295" cy="4644366"/>
          </a:xfrm>
        </p:spPr>
        <p:txBody>
          <a:bodyPr>
            <a:noAutofit/>
          </a:bodyPr>
          <a:lstStyle/>
          <a:p>
            <a:r>
              <a:rPr lang="uk-UA" sz="2400" dirty="0" smtClean="0"/>
              <a:t>Сковорода подався до свого приятеля, одного з переяславських сотників. За його протекцією, у січні 1755 року, він вирушив до Москви, а звідти до </a:t>
            </a:r>
            <a:r>
              <a:rPr lang="uk-UA" sz="2400" dirty="0" err="1" smtClean="0"/>
              <a:t>Троїце</a:t>
            </a:r>
            <a:r>
              <a:rPr lang="uk-UA" sz="2400" dirty="0" smtClean="0"/>
              <a:t>-Сергієвої лаври. Тут Сковороді пропонують роботу викладача. Проте Григорій Савич відмовився, його пекла «постійна відраза до цього краю». На зворотному шляху Степан </a:t>
            </a:r>
            <a:r>
              <a:rPr lang="uk-UA" sz="2400" dirty="0" err="1" smtClean="0"/>
              <a:t>Томара</a:t>
            </a:r>
            <a:r>
              <a:rPr lang="uk-UA" sz="2400" dirty="0" smtClean="0"/>
              <a:t> умовив його повернутися до свого дому і вчителювати.</a:t>
            </a:r>
            <a:endParaRPr lang="ru-RU" sz="2400" dirty="0"/>
          </a:p>
        </p:txBody>
      </p:sp>
      <p:pic>
        <p:nvPicPr>
          <p:cNvPr id="14340" name="Picture 4" descr="Григорій Сковорода | Artist, Nature inspiration, Illustratio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40751" y="721392"/>
            <a:ext cx="4331969" cy="541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2824798"/>
      </p:ext>
    </p:extLst>
  </p:cSld>
  <p:clrMapOvr>
    <a:masterClrMapping/>
  </p:clrMapOvr>
  <mc:AlternateContent xmlns:mc="http://schemas.openxmlformats.org/markup-compatibility/2006" xmlns:p14="http://schemas.microsoft.com/office/powerpoint/2010/main">
    <mc:Choice Requires="p14">
      <p:transition spd="slow" p14:dur="2000" advTm="18569"/>
    </mc:Choice>
    <mc:Fallback xmlns="">
      <p:transition spd="slow" advTm="18569"/>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5351" y="506164"/>
            <a:ext cx="3588773" cy="537882"/>
          </a:xfrm>
        </p:spPr>
        <p:txBody>
          <a:bodyPr>
            <a:noAutofit/>
          </a:bodyPr>
          <a:lstStyle/>
          <a:p>
            <a:r>
              <a:rPr lang="uk-UA" sz="3200" b="1" dirty="0" smtClean="0"/>
              <a:t>Видіння</a:t>
            </a:r>
            <a:endParaRPr lang="ru-RU" sz="3200" b="1" dirty="0"/>
          </a:p>
        </p:txBody>
      </p:sp>
      <p:sp>
        <p:nvSpPr>
          <p:cNvPr id="4" name="Текст 3"/>
          <p:cNvSpPr>
            <a:spLocks noGrp="1"/>
          </p:cNvSpPr>
          <p:nvPr>
            <p:ph type="body" sz="half" idx="2"/>
          </p:nvPr>
        </p:nvSpPr>
        <p:spPr>
          <a:xfrm>
            <a:off x="1278193" y="1435510"/>
            <a:ext cx="5220929" cy="4994787"/>
          </a:xfrm>
        </p:spPr>
        <p:txBody>
          <a:bodyPr>
            <a:noAutofit/>
          </a:bodyPr>
          <a:lstStyle/>
          <a:p>
            <a:r>
              <a:rPr lang="uk-UA" sz="2400" dirty="0" smtClean="0"/>
              <a:t>Пізньої осені 1758 року Сковороді наснився дивний сон: якась невидима сила показала йому всі вади людства, причому в найгіршому їх прояві. Це видіння примусило письменника переосмислити життя. Григорій Савич розцінює цей сон як Божий знак і починає розмірковувати над життям аскета.</a:t>
            </a:r>
            <a:endParaRPr lang="ru-RU" sz="2400" dirty="0"/>
          </a:p>
        </p:txBody>
      </p:sp>
      <p:pic>
        <p:nvPicPr>
          <p:cNvPr id="2050" name="Picture 2" descr="Перший гіпі у Європі – Григорій Савович Сковорода - Блог Yakaboo.u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94089" y="1435510"/>
            <a:ext cx="5101955" cy="41406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2121639"/>
      </p:ext>
    </p:extLst>
  </p:cSld>
  <p:clrMapOvr>
    <a:masterClrMapping/>
  </p:clrMapOvr>
  <mc:AlternateContent xmlns:mc="http://schemas.openxmlformats.org/markup-compatibility/2006" xmlns:p14="http://schemas.microsoft.com/office/powerpoint/2010/main">
    <mc:Choice Requires="p14">
      <p:transition spd="slow" p14:dur="2000" advTm="17001"/>
    </mc:Choice>
    <mc:Fallback xmlns="">
      <p:transition spd="slow" advTm="17001"/>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51755" y="246888"/>
            <a:ext cx="3505199" cy="484632"/>
          </a:xfrm>
        </p:spPr>
        <p:txBody>
          <a:bodyPr>
            <a:noAutofit/>
          </a:bodyPr>
          <a:lstStyle/>
          <a:p>
            <a:r>
              <a:rPr lang="uk-UA" sz="3200" b="1" dirty="0" smtClean="0"/>
              <a:t>Поезія</a:t>
            </a:r>
            <a:endParaRPr lang="ru-RU" sz="3200" b="1" dirty="0"/>
          </a:p>
        </p:txBody>
      </p:sp>
      <p:sp>
        <p:nvSpPr>
          <p:cNvPr id="4" name="Текст 3"/>
          <p:cNvSpPr>
            <a:spLocks noGrp="1"/>
          </p:cNvSpPr>
          <p:nvPr>
            <p:ph type="body" sz="half" idx="2"/>
          </p:nvPr>
        </p:nvSpPr>
        <p:spPr>
          <a:xfrm>
            <a:off x="1664208" y="832104"/>
            <a:ext cx="5276088" cy="9461679"/>
          </a:xfrm>
        </p:spPr>
        <p:txBody>
          <a:bodyPr>
            <a:noAutofit/>
          </a:bodyPr>
          <a:lstStyle/>
          <a:p>
            <a:r>
              <a:rPr lang="uk-UA" sz="2400" dirty="0" smtClean="0"/>
              <a:t>У </a:t>
            </a:r>
            <a:r>
              <a:rPr lang="uk-UA" sz="2400" dirty="0" err="1" smtClean="0"/>
              <a:t>Кавраї</a:t>
            </a:r>
            <a:r>
              <a:rPr lang="uk-UA" sz="2400" dirty="0" smtClean="0"/>
              <a:t> Сковорода мешкає до літа 1759 року. Саме на цей час припадає початок його поетичної творчості. Тут він пише поезії, що увійшли до циклу «Сад божественних пісень», а також </a:t>
            </a:r>
            <a:r>
              <a:rPr lang="en-US" sz="2400" dirty="0" smtClean="0"/>
              <a:t>De </a:t>
            </a:r>
            <a:r>
              <a:rPr lang="en-US" sz="2400" dirty="0" err="1" smtClean="0"/>
              <a:t>libertate</a:t>
            </a:r>
            <a:r>
              <a:rPr lang="uk-UA" sz="2400" dirty="0" smtClean="0"/>
              <a:t> (Про свободу), переклав твори </a:t>
            </a:r>
            <a:r>
              <a:rPr lang="uk-UA" sz="2400" dirty="0" err="1" smtClean="0"/>
              <a:t>латиномовного</a:t>
            </a:r>
            <a:r>
              <a:rPr lang="uk-UA" sz="2400" dirty="0" smtClean="0"/>
              <a:t> поета Марка-Антуана де </a:t>
            </a:r>
            <a:r>
              <a:rPr lang="uk-UA" sz="2400" dirty="0" err="1" smtClean="0"/>
              <a:t>Мюре</a:t>
            </a:r>
            <a:r>
              <a:rPr lang="uk-UA" sz="2400" dirty="0" smtClean="0"/>
              <a:t>, тощо. Влітку 1759 року Сковорода покинув </a:t>
            </a:r>
            <a:r>
              <a:rPr lang="uk-UA" sz="2400" dirty="0" err="1" smtClean="0"/>
              <a:t>Каврай</a:t>
            </a:r>
            <a:r>
              <a:rPr lang="uk-UA" sz="2400" dirty="0" smtClean="0"/>
              <a:t>. Його учень Василь виріс і зібрався на навчання за кордон, та до свого домашнього вчителя на все життя зберіг повагу і найтепліші почуття.</a:t>
            </a:r>
            <a:endParaRPr lang="ru-RU" sz="2400" dirty="0"/>
          </a:p>
        </p:txBody>
      </p:sp>
      <p:pic>
        <p:nvPicPr>
          <p:cNvPr id="13314" name="Picture 2" descr="Постать, знакова для всього слов'янського світу”. Григорію Сковороді — 299  (ФОТО, ВІДЕО) | Вільне радіо"/>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7159752" y="246888"/>
            <a:ext cx="4809744" cy="6227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8199376"/>
      </p:ext>
    </p:extLst>
  </p:cSld>
  <p:clrMapOvr>
    <a:masterClrMapping/>
  </p:clrMapOvr>
  <mc:AlternateContent xmlns:mc="http://schemas.openxmlformats.org/markup-compatibility/2006" xmlns:p14="http://schemas.microsoft.com/office/powerpoint/2010/main">
    <mc:Choice Requires="p14">
      <p:transition spd="slow" p14:dur="2000" advTm="26015"/>
    </mc:Choice>
    <mc:Fallback xmlns="">
      <p:transition spd="slow" advTm="26015"/>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7400" y="452786"/>
            <a:ext cx="4119307" cy="411480"/>
          </a:xfrm>
        </p:spPr>
        <p:txBody>
          <a:bodyPr>
            <a:noAutofit/>
          </a:bodyPr>
          <a:lstStyle/>
          <a:p>
            <a:r>
              <a:rPr lang="uk-UA" sz="3200" b="1" dirty="0" smtClean="0"/>
              <a:t>Слобожанщина</a:t>
            </a:r>
            <a:endParaRPr lang="ru-RU" sz="3200" b="1" dirty="0"/>
          </a:p>
        </p:txBody>
      </p:sp>
      <p:sp>
        <p:nvSpPr>
          <p:cNvPr id="4" name="Текст 3"/>
          <p:cNvSpPr>
            <a:spLocks noGrp="1"/>
          </p:cNvSpPr>
          <p:nvPr>
            <p:ph type="body" sz="half" idx="2"/>
          </p:nvPr>
        </p:nvSpPr>
        <p:spPr>
          <a:xfrm>
            <a:off x="1356528" y="1117095"/>
            <a:ext cx="5184950" cy="4588761"/>
          </a:xfrm>
        </p:spPr>
        <p:txBody>
          <a:bodyPr>
            <a:noAutofit/>
          </a:bodyPr>
          <a:lstStyle/>
          <a:p>
            <a:r>
              <a:rPr lang="uk-UA" sz="2400" dirty="0" smtClean="0"/>
              <a:t>У серпні 1759 року на запрошення єпископа </a:t>
            </a:r>
            <a:r>
              <a:rPr lang="uk-UA" sz="2400" dirty="0" err="1" smtClean="0"/>
              <a:t>Йоасафа</a:t>
            </a:r>
            <a:r>
              <a:rPr lang="uk-UA" sz="2400" dirty="0" smtClean="0"/>
              <a:t> </a:t>
            </a:r>
            <a:r>
              <a:rPr lang="uk-UA" sz="2400" dirty="0" err="1" smtClean="0"/>
              <a:t>Миткевича</a:t>
            </a:r>
            <a:r>
              <a:rPr lang="uk-UA" sz="2400" dirty="0" smtClean="0"/>
              <a:t>, Сковорода прибув на Слобожанщину, яку полюбив усім серцем. Він викладач поетики у Харківському колегіумі. На той час це був найпередовіший навчальний заклад України, тут віддавали перевагу природничим і точним наукам. </a:t>
            </a:r>
            <a:endParaRPr lang="ru-RU" sz="2400" dirty="0"/>
          </a:p>
        </p:txBody>
      </p:sp>
      <p:pic>
        <p:nvPicPr>
          <p:cNvPr id="8194" name="Picture 2" descr="Феєрія &quot;Лісової пісні&quot;: Драма людського життя"/>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87285" y="864266"/>
            <a:ext cx="5295480" cy="5245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6948561"/>
      </p:ext>
    </p:extLst>
  </p:cSld>
  <p:clrMapOvr>
    <a:masterClrMapping/>
  </p:clrMapOvr>
  <mc:AlternateContent xmlns:mc="http://schemas.openxmlformats.org/markup-compatibility/2006" xmlns:p14="http://schemas.microsoft.com/office/powerpoint/2010/main">
    <mc:Choice Requires="p14">
      <p:transition spd="slow" p14:dur="2000" advTm="19003"/>
    </mc:Choice>
    <mc:Fallback xmlns="">
      <p:transition spd="slow" advTm="19003"/>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1011" y="137159"/>
            <a:ext cx="5843016" cy="934065"/>
          </a:xfrm>
        </p:spPr>
        <p:txBody>
          <a:bodyPr>
            <a:noAutofit/>
          </a:bodyPr>
          <a:lstStyle/>
          <a:p>
            <a:r>
              <a:rPr lang="uk-UA" sz="3200" b="1" dirty="0" smtClean="0"/>
              <a:t>Педагогічне покликання</a:t>
            </a:r>
            <a:endParaRPr lang="ru-RU" sz="3200" b="1" dirty="0"/>
          </a:p>
        </p:txBody>
      </p:sp>
      <p:sp>
        <p:nvSpPr>
          <p:cNvPr id="4" name="Текст 3"/>
          <p:cNvSpPr>
            <a:spLocks noGrp="1"/>
          </p:cNvSpPr>
          <p:nvPr>
            <p:ph type="body" sz="half" idx="2"/>
          </p:nvPr>
        </p:nvSpPr>
        <p:spPr>
          <a:xfrm>
            <a:off x="1238865" y="1258528"/>
            <a:ext cx="6145162" cy="5378245"/>
          </a:xfrm>
        </p:spPr>
        <p:txBody>
          <a:bodyPr>
            <a:noAutofit/>
          </a:bodyPr>
          <a:lstStyle/>
          <a:p>
            <a:r>
              <a:rPr lang="uk-UA" sz="2400" dirty="0" smtClean="0"/>
              <a:t>Сковорода </a:t>
            </a:r>
            <a:r>
              <a:rPr lang="uk-UA" sz="2400" dirty="0"/>
              <a:t>запрошував студентів до себе до дому та мав з ними дружні стосунки. У своїй педагогічній діяльності він спирався на принцип природності. Він так казав</a:t>
            </a:r>
            <a:r>
              <a:rPr lang="en-US" sz="2400" dirty="0"/>
              <a:t>: </a:t>
            </a:r>
            <a:r>
              <a:rPr lang="uk-UA" sz="2400" dirty="0"/>
              <a:t>«Яблуню не вчи родити яблука</a:t>
            </a:r>
            <a:r>
              <a:rPr lang="en-US" sz="2400" dirty="0"/>
              <a:t>: </a:t>
            </a:r>
            <a:r>
              <a:rPr lang="uk-UA" sz="2400" dirty="0"/>
              <a:t>вже природа її навчила…». </a:t>
            </a:r>
            <a:r>
              <a:rPr lang="uk-UA" sz="2400" dirty="0" smtClean="0"/>
              <a:t>Григорій Сковорода </a:t>
            </a:r>
            <a:r>
              <a:rPr lang="uk-UA" sz="2400" dirty="0"/>
              <a:t>був першим, хто започаткував 12-рівневу систему оцінювання. Найнижчий бал цієї системи звучав як «</a:t>
            </a:r>
            <a:r>
              <a:rPr lang="uk-UA" sz="2400" dirty="0" err="1"/>
              <a:t>весьма</a:t>
            </a:r>
            <a:r>
              <a:rPr lang="uk-UA" sz="2400" dirty="0"/>
              <a:t> туп», а </a:t>
            </a:r>
            <a:r>
              <a:rPr lang="uk-UA" sz="2400" dirty="0" smtClean="0"/>
              <a:t>найвищий </a:t>
            </a:r>
            <a:r>
              <a:rPr lang="uk-UA" sz="2400" dirty="0"/>
              <a:t>– «</a:t>
            </a:r>
            <a:r>
              <a:rPr lang="uk-UA" sz="2400" dirty="0" err="1"/>
              <a:t>весьма</a:t>
            </a:r>
            <a:r>
              <a:rPr lang="uk-UA" sz="2400" dirty="0"/>
              <a:t> </a:t>
            </a:r>
            <a:r>
              <a:rPr lang="uk-UA" sz="2400" dirty="0" err="1"/>
              <a:t>остр</a:t>
            </a:r>
            <a:r>
              <a:rPr lang="uk-UA" sz="2400" dirty="0"/>
              <a:t>». Студенти були в захваті від Сковороди. На його лекції в Харківському колегіумі приходили навіть з інших курсів</a:t>
            </a:r>
            <a:r>
              <a:rPr lang="uk-UA" sz="2400" dirty="0" smtClean="0"/>
              <a:t>.</a:t>
            </a:r>
            <a:r>
              <a:rPr lang="uk-UA" sz="2400" dirty="0"/>
              <a:t> </a:t>
            </a:r>
            <a:endParaRPr lang="ru-RU" sz="2400" dirty="0"/>
          </a:p>
        </p:txBody>
      </p:sp>
      <p:pic>
        <p:nvPicPr>
          <p:cNvPr id="10242" name="Picture 2" descr="Наш перворозум (Григорій Савич Сковорода) /1722-1794/ - Науково-технічна  бібліотека НТУ &quot;Дніпровська політехніка&quot;"/>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7384027" y="1258528"/>
            <a:ext cx="4640826" cy="4601498"/>
          </a:xfrm>
          <a:prstGeom prst="rect">
            <a:avLst/>
          </a:prstGeom>
          <a:noFill/>
          <a:extLst>
            <a:ext uri="{909E8E84-426E-40DD-AFC4-6F175D3DCCD1}">
              <a14:hiddenFill xmlns:a14="http://schemas.microsoft.com/office/drawing/2010/main">
                <a:solidFill>
                  <a:srgbClr val="FFFFFF"/>
                </a:solidFill>
              </a14:hiddenFill>
            </a:ext>
          </a:extLst>
        </p:spPr>
      </p:pic>
      <p:pic>
        <p:nvPicPr>
          <p:cNvPr id="3" name="Хорея Козацька_ Ангели, знижайтеся! (256 kbp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637499" y="5966635"/>
            <a:ext cx="487363" cy="487363"/>
          </a:xfrm>
          <a:prstGeom prst="rect">
            <a:avLst/>
          </a:prstGeom>
        </p:spPr>
      </p:pic>
    </p:spTree>
    <p:extLst>
      <p:ext uri="{BB962C8B-B14F-4D97-AF65-F5344CB8AC3E}">
        <p14:creationId xmlns:p14="http://schemas.microsoft.com/office/powerpoint/2010/main" val="24694278"/>
      </p:ext>
    </p:extLst>
  </p:cSld>
  <p:clrMapOvr>
    <a:masterClrMapping/>
  </p:clrMapOvr>
  <mc:AlternateContent xmlns:mc="http://schemas.openxmlformats.org/markup-compatibility/2006" xmlns:p14="http://schemas.microsoft.com/office/powerpoint/2010/main">
    <mc:Choice Requires="p14">
      <p:transition spd="slow" p14:dur="2000" advTm="22842"/>
    </mc:Choice>
    <mc:Fallback xmlns="">
      <p:transition spd="slow" advTm="2284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29268" numSld="999"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1056" y="290116"/>
            <a:ext cx="5422392" cy="696912"/>
          </a:xfrm>
        </p:spPr>
        <p:txBody>
          <a:bodyPr>
            <a:noAutofit/>
          </a:bodyPr>
          <a:lstStyle/>
          <a:p>
            <a:r>
              <a:rPr lang="uk-UA" sz="3200" b="1" dirty="0" smtClean="0"/>
              <a:t>Яскрава особистість</a:t>
            </a:r>
            <a:endParaRPr lang="ru-RU" sz="3200" b="1" dirty="0"/>
          </a:p>
        </p:txBody>
      </p:sp>
      <p:sp>
        <p:nvSpPr>
          <p:cNvPr id="3" name="Объект 2"/>
          <p:cNvSpPr>
            <a:spLocks noGrp="1"/>
          </p:cNvSpPr>
          <p:nvPr>
            <p:ph idx="1"/>
          </p:nvPr>
        </p:nvSpPr>
        <p:spPr>
          <a:xfrm>
            <a:off x="6646863" y="0"/>
            <a:ext cx="5181600" cy="6067538"/>
          </a:xfrm>
        </p:spPr>
        <p:txBody>
          <a:bodyPr/>
          <a:lstStyle/>
          <a:p>
            <a:endParaRPr lang="ru-RU" dirty="0"/>
          </a:p>
        </p:txBody>
      </p:sp>
      <p:sp>
        <p:nvSpPr>
          <p:cNvPr id="4" name="Текст 3"/>
          <p:cNvSpPr>
            <a:spLocks noGrp="1"/>
          </p:cNvSpPr>
          <p:nvPr>
            <p:ph type="body" sz="half" idx="2"/>
          </p:nvPr>
        </p:nvSpPr>
        <p:spPr>
          <a:xfrm>
            <a:off x="1288026" y="1057275"/>
            <a:ext cx="5276146" cy="5641180"/>
          </a:xfrm>
        </p:spPr>
        <p:txBody>
          <a:bodyPr>
            <a:noAutofit/>
          </a:bodyPr>
          <a:lstStyle/>
          <a:p>
            <a:r>
              <a:rPr lang="uk-UA" sz="2400" dirty="0"/>
              <a:t>Мешкаючи у Харкові, Сковорода привертав до себе увагу. Він жив не </a:t>
            </a:r>
            <a:r>
              <a:rPr lang="uk-UA" sz="2400" dirty="0" smtClean="0"/>
              <a:t>так </a:t>
            </a:r>
            <a:r>
              <a:rPr lang="uk-UA" sz="2400" dirty="0"/>
              <a:t>як всі, думав не </a:t>
            </a:r>
            <a:r>
              <a:rPr lang="uk-UA" sz="2400" dirty="0" smtClean="0"/>
              <a:t>так </a:t>
            </a:r>
            <a:r>
              <a:rPr lang="uk-UA" sz="2400" dirty="0"/>
              <a:t>як всі. Одягався філософ дуже просто, але зі смаком, їв тільки овочі та фрукти, любив молочні страви, м</a:t>
            </a:r>
            <a:r>
              <a:rPr lang="en-US" sz="2400" dirty="0"/>
              <a:t>’</a:t>
            </a:r>
            <a:r>
              <a:rPr lang="uk-UA" sz="2400" dirty="0"/>
              <a:t>ясо не вживав взагалі. Спав не більше чотирьох годин на добу, завжди ходив пішки, мав «набожність без марновірства, ученість без гордощів, </a:t>
            </a:r>
            <a:r>
              <a:rPr lang="uk-UA" sz="2400" dirty="0" err="1"/>
              <a:t>гречність</a:t>
            </a:r>
            <a:r>
              <a:rPr lang="uk-UA" sz="2400" dirty="0"/>
              <a:t> без лестощів». Влітку 1760 року Сковорода звільнився з </a:t>
            </a:r>
            <a:r>
              <a:rPr lang="uk-UA" sz="2400" dirty="0" smtClean="0"/>
              <a:t>колегіуму.</a:t>
            </a:r>
            <a:endParaRPr lang="ru-RU" sz="2400" dirty="0"/>
          </a:p>
        </p:txBody>
      </p:sp>
      <p:pic>
        <p:nvPicPr>
          <p:cNvPr id="8194" name="Picture 2" descr="Postmen розробив брендинг національної кампанії до 300-річчя Григорія  Сковороди | Sostav.u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64172" y="219868"/>
            <a:ext cx="5002214" cy="6478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0215247"/>
      </p:ext>
    </p:extLst>
  </p:cSld>
  <p:clrMapOvr>
    <a:masterClrMapping/>
  </p:clrMapOvr>
  <mc:AlternateContent xmlns:mc="http://schemas.openxmlformats.org/markup-compatibility/2006" xmlns:p14="http://schemas.microsoft.com/office/powerpoint/2010/main">
    <mc:Choice Requires="p14">
      <p:transition spd="slow" p14:dur="2000" advTm="21304"/>
    </mc:Choice>
    <mc:Fallback xmlns="">
      <p:transition spd="slow" advTm="21304"/>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45266" y="0"/>
            <a:ext cx="7968863" cy="2436976"/>
          </a:xfrm>
        </p:spPr>
        <p:txBody>
          <a:bodyPr/>
          <a:lstStyle/>
          <a:p>
            <a:r>
              <a:rPr lang="uk-UA" dirty="0" smtClean="0"/>
              <a:t>Світ ловив мене, та не піймав</a:t>
            </a:r>
            <a:endParaRPr lang="ru-RU" dirty="0"/>
          </a:p>
        </p:txBody>
      </p:sp>
      <p:sp>
        <p:nvSpPr>
          <p:cNvPr id="3" name="Текст 2"/>
          <p:cNvSpPr>
            <a:spLocks noGrp="1"/>
          </p:cNvSpPr>
          <p:nvPr>
            <p:ph type="body" sz="quarter" idx="13"/>
          </p:nvPr>
        </p:nvSpPr>
        <p:spPr>
          <a:xfrm>
            <a:off x="7660234" y="7656576"/>
            <a:ext cx="7577028" cy="381000"/>
          </a:xfrm>
        </p:spPr>
        <p:txBody>
          <a:bodyPr/>
          <a:lstStyle/>
          <a:p>
            <a:pPr algn="r"/>
            <a:r>
              <a:rPr lang="uk-UA" dirty="0" smtClean="0"/>
              <a:t>Григорій Сковорода</a:t>
            </a:r>
            <a:endParaRPr lang="ru-RU" dirty="0"/>
          </a:p>
        </p:txBody>
      </p:sp>
      <p:sp>
        <p:nvSpPr>
          <p:cNvPr id="6" name="Текст 3"/>
          <p:cNvSpPr>
            <a:spLocks noGrp="1"/>
          </p:cNvSpPr>
          <p:nvPr>
            <p:ph type="body" idx="1"/>
          </p:nvPr>
        </p:nvSpPr>
        <p:spPr>
          <a:xfrm>
            <a:off x="7471944" y="10796438"/>
            <a:ext cx="4766380" cy="588838"/>
          </a:xfrm>
        </p:spPr>
        <p:txBody>
          <a:bodyPr/>
          <a:lstStyle/>
          <a:p>
            <a:endParaRPr lang="ru-RU" dirty="0"/>
          </a:p>
        </p:txBody>
      </p:sp>
      <p:pic>
        <p:nvPicPr>
          <p:cNvPr id="5158" name="Picture 38" descr="Книжковий пакет “Григорій Сковорода” – Livelibrar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68476" y="2436976"/>
            <a:ext cx="5442406" cy="3709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1561494"/>
      </p:ext>
    </p:extLst>
  </p:cSld>
  <p:clrMapOvr>
    <a:masterClrMapping/>
  </p:clrMapOvr>
  <mc:AlternateContent xmlns:mc="http://schemas.openxmlformats.org/markup-compatibility/2006" xmlns:p14="http://schemas.microsoft.com/office/powerpoint/2010/main">
    <mc:Choice Requires="p14">
      <p:transition spd="slow" p14:dur="2000" advTm="5933"/>
    </mc:Choice>
    <mc:Fallback xmlns="">
      <p:transition spd="slow" advTm="5933"/>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105" y="80850"/>
            <a:ext cx="3851222" cy="963837"/>
          </a:xfrm>
        </p:spPr>
        <p:txBody>
          <a:bodyPr>
            <a:noAutofit/>
          </a:bodyPr>
          <a:lstStyle/>
          <a:p>
            <a:r>
              <a:rPr lang="uk-UA" sz="3200" b="1" dirty="0" smtClean="0"/>
              <a:t>Улюблений учень</a:t>
            </a:r>
            <a:endParaRPr lang="ru-RU" sz="3200" b="1" dirty="0"/>
          </a:p>
        </p:txBody>
      </p:sp>
      <p:sp>
        <p:nvSpPr>
          <p:cNvPr id="4" name="Текст 3"/>
          <p:cNvSpPr>
            <a:spLocks noGrp="1"/>
          </p:cNvSpPr>
          <p:nvPr>
            <p:ph type="body" sz="half" idx="2"/>
          </p:nvPr>
        </p:nvSpPr>
        <p:spPr>
          <a:xfrm>
            <a:off x="1356852" y="1101212"/>
            <a:ext cx="5525729" cy="5756788"/>
          </a:xfrm>
        </p:spPr>
        <p:txBody>
          <a:bodyPr>
            <a:noAutofit/>
          </a:bodyPr>
          <a:lstStyle/>
          <a:p>
            <a:r>
              <a:rPr lang="uk-UA" sz="2400" dirty="0" smtClean="0"/>
              <a:t>Навесні 1762 року Григорій Савич знайомиться зі студентом-богословом Михайлом </a:t>
            </a:r>
            <a:r>
              <a:rPr lang="uk-UA" sz="2400" dirty="0" err="1" smtClean="0"/>
              <a:t>Ковалинським</a:t>
            </a:r>
            <a:r>
              <a:rPr lang="uk-UA" sz="2400" dirty="0" smtClean="0"/>
              <a:t>, який стає йому найближчим другом на все життя.  Якийсь час Сковорода навіть вчить Михайла дистанційно, він пише йому листи, у яких дає настанови. Це було в дусі сучасних </a:t>
            </a:r>
            <a:r>
              <a:rPr lang="uk-UA" sz="2400" dirty="0" err="1" smtClean="0"/>
              <a:t>коучів</a:t>
            </a:r>
            <a:r>
              <a:rPr lang="uk-UA" sz="2400" dirty="0" smtClean="0"/>
              <a:t> – вчитель мотивував учня, підбадьорював його, писав, що вірить у його сили. Філософ писав</a:t>
            </a:r>
            <a:r>
              <a:rPr lang="en-US" sz="2400" dirty="0" smtClean="0"/>
              <a:t>: </a:t>
            </a:r>
            <a:r>
              <a:rPr lang="uk-UA" sz="2400" dirty="0" smtClean="0"/>
              <a:t>«Вправи через помилки ведуть нас до витонченості письма».</a:t>
            </a:r>
            <a:endParaRPr lang="ru-RU" sz="2400" dirty="0"/>
          </a:p>
        </p:txBody>
      </p:sp>
      <p:pic>
        <p:nvPicPr>
          <p:cNvPr id="9218" name="Picture 2" descr="Digital art in Adobe illustrator | Book illustration, Graphics inspiration,  Girl cartoon"/>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715432" y="562769"/>
            <a:ext cx="5261130" cy="5500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0288717"/>
      </p:ext>
    </p:extLst>
  </p:cSld>
  <p:clrMapOvr>
    <a:masterClrMapping/>
  </p:clrMapOvr>
  <mc:AlternateContent xmlns:mc="http://schemas.openxmlformats.org/markup-compatibility/2006" xmlns:p14="http://schemas.microsoft.com/office/powerpoint/2010/main">
    <mc:Choice Requires="p14">
      <p:transition spd="slow" p14:dur="2000" advTm="22853"/>
    </mc:Choice>
    <mc:Fallback xmlns="">
      <p:transition spd="slow" advTm="22853"/>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12264" y="446088"/>
            <a:ext cx="3982147" cy="632904"/>
          </a:xfrm>
        </p:spPr>
        <p:txBody>
          <a:bodyPr>
            <a:normAutofit/>
          </a:bodyPr>
          <a:lstStyle/>
          <a:p>
            <a:r>
              <a:rPr lang="uk-UA" sz="3200" b="1" dirty="0" smtClean="0"/>
              <a:t>Цікавий час</a:t>
            </a:r>
            <a:endParaRPr lang="ru-RU" sz="3200" b="1" dirty="0"/>
          </a:p>
        </p:txBody>
      </p:sp>
      <p:sp>
        <p:nvSpPr>
          <p:cNvPr id="3" name="Объект 2"/>
          <p:cNvSpPr>
            <a:spLocks noGrp="1"/>
          </p:cNvSpPr>
          <p:nvPr>
            <p:ph idx="1"/>
          </p:nvPr>
        </p:nvSpPr>
        <p:spPr/>
        <p:txBody>
          <a:bodyPr/>
          <a:lstStyle/>
          <a:p>
            <a:r>
              <a:rPr lang="uk-UA" dirty="0"/>
              <a:t>м</a:t>
            </a:r>
            <a:endParaRPr lang="ru-RU" dirty="0"/>
          </a:p>
        </p:txBody>
      </p:sp>
      <p:sp>
        <p:nvSpPr>
          <p:cNvPr id="4" name="Текст 3"/>
          <p:cNvSpPr>
            <a:spLocks noGrp="1"/>
          </p:cNvSpPr>
          <p:nvPr>
            <p:ph type="body" sz="half" idx="2"/>
          </p:nvPr>
        </p:nvSpPr>
        <p:spPr>
          <a:xfrm>
            <a:off x="1536193" y="1325880"/>
            <a:ext cx="4786820" cy="5138929"/>
          </a:xfrm>
        </p:spPr>
        <p:txBody>
          <a:bodyPr>
            <a:noAutofit/>
          </a:bodyPr>
          <a:lstStyle/>
          <a:p>
            <a:r>
              <a:rPr lang="uk-UA" sz="2400" dirty="0" smtClean="0"/>
              <a:t>1 Вересня 1762 року Сковорода знов у Харківському колегіумі, викладає в класі синтаксеми. Також він веде екстраординарний 2-річний курс грецької мови. Навколо Григорія  Савича сформувалося коло шанувальників, це все були студенти філософи, вони збирались в домі Сковороди, читали вірши, співали, гуляли за містом у садах. </a:t>
            </a:r>
            <a:endParaRPr lang="ru-RU" sz="2400" dirty="0"/>
          </a:p>
        </p:txBody>
      </p:sp>
      <p:pic>
        <p:nvPicPr>
          <p:cNvPr id="16388" name="Picture 4" descr="15 заповідей Григорія Сковороди, як мудро прожити життя | То є Львів."/>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51614" y="1078992"/>
            <a:ext cx="5564188" cy="4361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3887563"/>
      </p:ext>
    </p:extLst>
  </p:cSld>
  <p:clrMapOvr>
    <a:masterClrMapping/>
  </p:clrMapOvr>
  <mc:AlternateContent xmlns:mc="http://schemas.openxmlformats.org/markup-compatibility/2006" xmlns:p14="http://schemas.microsoft.com/office/powerpoint/2010/main">
    <mc:Choice Requires="p14">
      <p:transition spd="slow" p14:dur="2000" advTm="19580"/>
    </mc:Choice>
    <mc:Fallback xmlns="">
      <p:transition spd="slow" advTm="1958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5476" y="32386"/>
            <a:ext cx="3505199" cy="976312"/>
          </a:xfrm>
        </p:spPr>
        <p:txBody>
          <a:bodyPr>
            <a:normAutofit/>
          </a:bodyPr>
          <a:lstStyle/>
          <a:p>
            <a:r>
              <a:rPr lang="uk-UA" sz="3200" b="1" dirty="0" smtClean="0"/>
              <a:t>Холостяк</a:t>
            </a:r>
            <a:endParaRPr lang="ru-RU" sz="3200" b="1" dirty="0"/>
          </a:p>
        </p:txBody>
      </p:sp>
      <p:sp>
        <p:nvSpPr>
          <p:cNvPr id="4" name="Текст 3"/>
          <p:cNvSpPr>
            <a:spLocks noGrp="1"/>
          </p:cNvSpPr>
          <p:nvPr>
            <p:ph type="body" sz="half" idx="2"/>
          </p:nvPr>
        </p:nvSpPr>
        <p:spPr>
          <a:xfrm>
            <a:off x="1225295" y="1271652"/>
            <a:ext cx="5608123" cy="5330316"/>
          </a:xfrm>
        </p:spPr>
        <p:txBody>
          <a:bodyPr>
            <a:noAutofit/>
          </a:bodyPr>
          <a:lstStyle/>
          <a:p>
            <a:r>
              <a:rPr lang="uk-UA" sz="2400" dirty="0" smtClean="0"/>
              <a:t>Влітку 1767 року Сковорода перебуває у селищі Валки Харківської губернії. В нього закохується  дочка відставного майора Олена, яка живе по сусідству і яку він навчає духовній поезії і співам. Усе йшло до весілля, та в останню мить філософ відмовився від нареченої, можна сказати втік від вінця. Мабуть це і прикро, та Сковорода-філософ переміг Сковороду звичайну людину.</a:t>
            </a:r>
            <a:endParaRPr lang="ru-RU" sz="2400" dirty="0"/>
          </a:p>
        </p:txBody>
      </p:sp>
      <p:pic>
        <p:nvPicPr>
          <p:cNvPr id="6" name="Picture 4" descr="У гості до невловного Сковороди: Цікаве про Сковороду"/>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078663" y="1833562"/>
            <a:ext cx="4171950" cy="24193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У гості до невловного Сковороди: Цікаве про Сковороду"/>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2678" y="745744"/>
            <a:ext cx="5094668" cy="452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8994937"/>
      </p:ext>
    </p:extLst>
  </p:cSld>
  <p:clrMapOvr>
    <a:masterClrMapping/>
  </p:clrMapOvr>
  <mc:AlternateContent xmlns:mc="http://schemas.openxmlformats.org/markup-compatibility/2006" xmlns:p14="http://schemas.microsoft.com/office/powerpoint/2010/main">
    <mc:Choice Requires="p14">
      <p:transition spd="slow" p14:dur="2000" advTm="20416"/>
    </mc:Choice>
    <mc:Fallback xmlns="">
      <p:transition spd="slow" advTm="20416"/>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24812" y="601536"/>
            <a:ext cx="4901184" cy="340296"/>
          </a:xfrm>
        </p:spPr>
        <p:txBody>
          <a:bodyPr>
            <a:noAutofit/>
          </a:bodyPr>
          <a:lstStyle/>
          <a:p>
            <a:r>
              <a:rPr lang="uk-UA" sz="3200" b="1" dirty="0" smtClean="0"/>
              <a:t>Останні роки роботи</a:t>
            </a:r>
            <a:endParaRPr lang="ru-RU" sz="3200" b="1" dirty="0"/>
          </a:p>
        </p:txBody>
      </p:sp>
      <p:sp>
        <p:nvSpPr>
          <p:cNvPr id="4" name="Текст 3"/>
          <p:cNvSpPr>
            <a:spLocks noGrp="1"/>
          </p:cNvSpPr>
          <p:nvPr>
            <p:ph type="body" sz="half" idx="2"/>
          </p:nvPr>
        </p:nvSpPr>
        <p:spPr>
          <a:xfrm>
            <a:off x="1719072" y="1243584"/>
            <a:ext cx="5623560" cy="4562856"/>
          </a:xfrm>
        </p:spPr>
        <p:txBody>
          <a:bodyPr>
            <a:noAutofit/>
          </a:bodyPr>
          <a:lstStyle/>
          <a:p>
            <a:r>
              <a:rPr lang="uk-UA" sz="2000" dirty="0" smtClean="0"/>
              <a:t>Тим часом у колегіумі з</a:t>
            </a:r>
            <a:r>
              <a:rPr lang="en-US" sz="2000" dirty="0" smtClean="0"/>
              <a:t>’</a:t>
            </a:r>
            <a:r>
              <a:rPr lang="uk-UA" sz="2000" dirty="0" smtClean="0"/>
              <a:t>являється новий префект Михайло </a:t>
            </a:r>
            <a:r>
              <a:rPr lang="uk-UA" sz="2000" dirty="0" err="1" smtClean="0"/>
              <a:t>Шванський</a:t>
            </a:r>
            <a:r>
              <a:rPr lang="uk-UA" sz="2000" dirty="0" smtClean="0"/>
              <a:t>, він ставиться до Сковороди не зовсім прихильно. Тож після закінчення 1763-1764 навчального року Григорій Савич змушений залишити заклад. Востаннє Сковорода повернувся до колегіуму у 1768 році, тут були класи, де готували інженерів, архітекторів, тут його призначили на посаду викладача </a:t>
            </a:r>
            <a:r>
              <a:rPr lang="uk-UA" sz="2000" dirty="0" err="1" smtClean="0"/>
              <a:t>катехізиса</a:t>
            </a:r>
            <a:r>
              <a:rPr lang="uk-UA" sz="2000" dirty="0" smtClean="0"/>
              <a:t>. Однак новий єпископ Самуїл </a:t>
            </a:r>
            <a:r>
              <a:rPr lang="uk-UA" sz="2000" dirty="0" err="1" smtClean="0"/>
              <a:t>Миславський</a:t>
            </a:r>
            <a:r>
              <a:rPr lang="uk-UA" sz="2000" dirty="0" smtClean="0"/>
              <a:t> незадоволений тим, що катехізис читає світська людина. У 1769 році Сковороду звільнили з роботи. </a:t>
            </a:r>
            <a:endParaRPr lang="ru-RU" sz="2000" dirty="0"/>
          </a:p>
        </p:txBody>
      </p:sp>
      <p:pic>
        <p:nvPicPr>
          <p:cNvPr id="10244" name="Picture 4" descr="Григорій Сковорода відтепер в Інтернеті – ЛітАкцент – світ сучасної  літератури"/>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16952" y="155074"/>
            <a:ext cx="4069080" cy="6599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2097920"/>
      </p:ext>
    </p:extLst>
  </p:cSld>
  <p:clrMapOvr>
    <a:masterClrMapping/>
  </p:clrMapOvr>
  <mc:AlternateContent xmlns:mc="http://schemas.openxmlformats.org/markup-compatibility/2006" xmlns:p14="http://schemas.microsoft.com/office/powerpoint/2010/main">
    <mc:Choice Requires="p14">
      <p:transition spd="slow" p14:dur="2000" advTm="19934"/>
    </mc:Choice>
    <mc:Fallback xmlns="">
      <p:transition spd="slow" advTm="19934"/>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uk-UA" sz="3200" b="1" dirty="0" smtClean="0"/>
              <a:t>Самітник-пілігрим</a:t>
            </a:r>
            <a:endParaRPr lang="ru-RU" sz="3200" b="1" dirty="0"/>
          </a:p>
        </p:txBody>
      </p:sp>
      <p:sp>
        <p:nvSpPr>
          <p:cNvPr id="4" name="Текст 3"/>
          <p:cNvSpPr>
            <a:spLocks noGrp="1"/>
          </p:cNvSpPr>
          <p:nvPr>
            <p:ph type="body" sz="half" idx="2"/>
          </p:nvPr>
        </p:nvSpPr>
        <p:spPr>
          <a:xfrm>
            <a:off x="1737360" y="1598613"/>
            <a:ext cx="4357051" cy="4262436"/>
          </a:xfrm>
        </p:spPr>
        <p:txBody>
          <a:bodyPr>
            <a:normAutofit/>
          </a:bodyPr>
          <a:lstStyle/>
          <a:p>
            <a:r>
              <a:rPr lang="uk-UA" sz="2400" dirty="0" smtClean="0"/>
              <a:t>Відтепер Сковорода обрав новий і незнаний до того стиль життя. Це була мандрівка, яка тривала чверть віку, аж до самої смерті філософа.</a:t>
            </a:r>
            <a:endParaRPr lang="ru-RU" sz="2400" dirty="0"/>
          </a:p>
        </p:txBody>
      </p:sp>
      <p:pic>
        <p:nvPicPr>
          <p:cNvPr id="1028" name="Picture 4" descr="Живопись, которая слышит голос рода"/>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242048" y="446088"/>
            <a:ext cx="3428999" cy="5488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3749048"/>
      </p:ext>
    </p:extLst>
  </p:cSld>
  <p:clrMapOvr>
    <a:masterClrMapping/>
  </p:clrMapOvr>
  <mc:AlternateContent xmlns:mc="http://schemas.openxmlformats.org/markup-compatibility/2006" xmlns:p14="http://schemas.microsoft.com/office/powerpoint/2010/main">
    <mc:Choice Requires="p14">
      <p:transition spd="slow" p14:dur="2000" advTm="9000"/>
    </mc:Choice>
    <mc:Fallback xmlns="">
      <p:transition spd="slow" advTm="9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44877" y="256032"/>
            <a:ext cx="3449534" cy="884510"/>
          </a:xfrm>
        </p:spPr>
        <p:txBody>
          <a:bodyPr>
            <a:noAutofit/>
          </a:bodyPr>
          <a:lstStyle/>
          <a:p>
            <a:r>
              <a:rPr lang="uk-UA" sz="3200" b="1" dirty="0" smtClean="0"/>
              <a:t>Життя на пасіці</a:t>
            </a:r>
            <a:endParaRPr lang="ru-RU" sz="3200" b="1" dirty="0"/>
          </a:p>
        </p:txBody>
      </p:sp>
      <p:sp>
        <p:nvSpPr>
          <p:cNvPr id="3" name="Объект 2"/>
          <p:cNvSpPr>
            <a:spLocks noGrp="1"/>
          </p:cNvSpPr>
          <p:nvPr>
            <p:ph idx="1"/>
          </p:nvPr>
        </p:nvSpPr>
        <p:spPr>
          <a:xfrm>
            <a:off x="7041096" y="644970"/>
            <a:ext cx="4634474" cy="5414963"/>
          </a:xfrm>
        </p:spPr>
        <p:txBody>
          <a:bodyPr/>
          <a:lstStyle/>
          <a:p>
            <a:r>
              <a:rPr lang="uk-UA" dirty="0" smtClean="0"/>
              <a:t>м</a:t>
            </a:r>
            <a:endParaRPr lang="ru-RU" dirty="0"/>
          </a:p>
        </p:txBody>
      </p:sp>
      <p:sp>
        <p:nvSpPr>
          <p:cNvPr id="4" name="Текст 3"/>
          <p:cNvSpPr>
            <a:spLocks noGrp="1"/>
          </p:cNvSpPr>
          <p:nvPr>
            <p:ph type="body" sz="half" idx="2"/>
          </p:nvPr>
        </p:nvSpPr>
        <p:spPr>
          <a:xfrm>
            <a:off x="1261872" y="1234440"/>
            <a:ext cx="5779224" cy="6227064"/>
          </a:xfrm>
        </p:spPr>
        <p:txBody>
          <a:bodyPr>
            <a:noAutofit/>
          </a:bodyPr>
          <a:lstStyle/>
          <a:p>
            <a:r>
              <a:rPr lang="uk-UA" sz="2400" dirty="0" smtClean="0"/>
              <a:t>Сковорода оселився на пасіці на березі річки </a:t>
            </a:r>
            <a:r>
              <a:rPr lang="uk-UA" sz="2400" dirty="0" err="1" smtClean="0"/>
              <a:t>Лопань</a:t>
            </a:r>
            <a:r>
              <a:rPr lang="uk-UA" sz="2400" dirty="0" smtClean="0"/>
              <a:t> в </a:t>
            </a:r>
            <a:r>
              <a:rPr lang="uk-UA" sz="2400" dirty="0" err="1" smtClean="0"/>
              <a:t>Гужвинському</a:t>
            </a:r>
            <a:r>
              <a:rPr lang="uk-UA" sz="2400" dirty="0" smtClean="0"/>
              <a:t> лісі за 10 верст від Харкова. Він зажив життям пустельника. Ліс належав Василеві </a:t>
            </a:r>
            <a:r>
              <a:rPr lang="uk-UA" sz="2400" dirty="0" err="1" smtClean="0"/>
              <a:t>Земборському</a:t>
            </a:r>
            <a:r>
              <a:rPr lang="uk-UA" sz="2400" dirty="0" smtClean="0"/>
              <a:t>, батьку одного зі студентів Сковороди. Тут Григорій Савич почав писати філософськи байки і філософські діалоги. Вірши, пісні та байки він писав українською книжною мовою та латиною. Діалоги та трактати – сумішшю українською та російською мов.</a:t>
            </a:r>
            <a:endParaRPr lang="ru-RU" sz="2400" dirty="0"/>
          </a:p>
        </p:txBody>
      </p:sp>
      <p:pic>
        <p:nvPicPr>
          <p:cNvPr id="17412" name="Picture 4" descr="Віртуальна виставка присвячена 300-річчю з Дня народження Г.С.Сковороди |  ХНПУ імені Г.С. Сковород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8040" y="1069847"/>
            <a:ext cx="4826930" cy="47548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1296579"/>
      </p:ext>
    </p:extLst>
  </p:cSld>
  <p:clrMapOvr>
    <a:masterClrMapping/>
  </p:clrMapOvr>
  <mc:AlternateContent xmlns:mc="http://schemas.openxmlformats.org/markup-compatibility/2006" xmlns:p14="http://schemas.microsoft.com/office/powerpoint/2010/main">
    <mc:Choice Requires="p14">
      <p:transition spd="slow" p14:dur="2000" advTm="21480"/>
    </mc:Choice>
    <mc:Fallback xmlns="">
      <p:transition spd="slow" advTm="2148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9142" y="0"/>
            <a:ext cx="4204350" cy="1024128"/>
          </a:xfrm>
        </p:spPr>
        <p:txBody>
          <a:bodyPr>
            <a:noAutofit/>
          </a:bodyPr>
          <a:lstStyle/>
          <a:p>
            <a:r>
              <a:rPr lang="uk-UA" sz="3200" b="1" dirty="0" smtClean="0"/>
              <a:t>Нові знайомства</a:t>
            </a:r>
            <a:endParaRPr lang="ru-RU" sz="3200" b="1" dirty="0"/>
          </a:p>
        </p:txBody>
      </p:sp>
      <p:sp>
        <p:nvSpPr>
          <p:cNvPr id="4" name="Текст 3"/>
          <p:cNvSpPr>
            <a:spLocks noGrp="1"/>
          </p:cNvSpPr>
          <p:nvPr>
            <p:ph type="body" sz="half" idx="2"/>
          </p:nvPr>
        </p:nvSpPr>
        <p:spPr>
          <a:xfrm>
            <a:off x="1081548" y="1133856"/>
            <a:ext cx="5378246" cy="4983480"/>
          </a:xfrm>
        </p:spPr>
        <p:txBody>
          <a:bodyPr>
            <a:noAutofit/>
          </a:bodyPr>
          <a:lstStyle/>
          <a:p>
            <a:r>
              <a:rPr lang="uk-UA" sz="2400" dirty="0" smtClean="0"/>
              <a:t>З </a:t>
            </a:r>
            <a:r>
              <a:rPr lang="uk-UA" sz="2400" dirty="0" err="1" smtClean="0"/>
              <a:t>Гужвинського</a:t>
            </a:r>
            <a:r>
              <a:rPr lang="uk-UA" sz="2400" dirty="0" smtClean="0"/>
              <a:t> лісу Сковорода навідувався до Харкова, до Бабаїв. Там навколо філософа сформувався своєрідний гурток. Серед його приятелів і власник Бабаїв Петро </a:t>
            </a:r>
            <a:r>
              <a:rPr lang="uk-UA" sz="2400" dirty="0" err="1" smtClean="0"/>
              <a:t>Щербинін</a:t>
            </a:r>
            <a:r>
              <a:rPr lang="uk-UA" sz="2400" dirty="0" smtClean="0"/>
              <a:t>. Тут Сковорода знайомиться із власником села </a:t>
            </a:r>
            <a:r>
              <a:rPr lang="uk-UA" sz="2400" dirty="0" err="1" smtClean="0"/>
              <a:t>Гусинка</a:t>
            </a:r>
            <a:r>
              <a:rPr lang="uk-UA" sz="2400" dirty="0" smtClean="0"/>
              <a:t> Олексієм </a:t>
            </a:r>
            <a:r>
              <a:rPr lang="uk-UA" sz="2400" dirty="0" err="1" smtClean="0"/>
              <a:t>Сошальским</a:t>
            </a:r>
            <a:r>
              <a:rPr lang="uk-UA" sz="2400" dirty="0" smtClean="0"/>
              <a:t>. Це самотня людина, дуже освічена. Сковорода знаходить з ним спільну мову, бо він такий же оригінал, як і Сковорода.</a:t>
            </a:r>
            <a:endParaRPr lang="ru-RU" sz="2400" dirty="0"/>
          </a:p>
        </p:txBody>
      </p:sp>
      <p:pic>
        <p:nvPicPr>
          <p:cNvPr id="1032" name="Picture 8" descr="Усе в тобі: Григорій Сковорода - YouTube"/>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627812" y="1024128"/>
            <a:ext cx="5149659" cy="4288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0305679"/>
      </p:ext>
    </p:extLst>
  </p:cSld>
  <p:clrMapOvr>
    <a:masterClrMapping/>
  </p:clrMapOvr>
  <mc:AlternateContent xmlns:mc="http://schemas.openxmlformats.org/markup-compatibility/2006" xmlns:p14="http://schemas.microsoft.com/office/powerpoint/2010/main">
    <mc:Choice Requires="p14">
      <p:transition spd="slow" p14:dur="2000" advTm="22430"/>
    </mc:Choice>
    <mc:Fallback xmlns="">
      <p:transition spd="slow" advTm="2243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2" y="-230568"/>
            <a:ext cx="3505199" cy="976312"/>
          </a:xfrm>
        </p:spPr>
        <p:txBody>
          <a:bodyPr>
            <a:normAutofit/>
          </a:bodyPr>
          <a:lstStyle/>
          <a:p>
            <a:r>
              <a:rPr lang="uk-UA" sz="3200" b="1" dirty="0" smtClean="0"/>
              <a:t>Провидець</a:t>
            </a:r>
            <a:endParaRPr lang="ru-RU" sz="3200" b="1" dirty="0"/>
          </a:p>
        </p:txBody>
      </p:sp>
      <p:sp>
        <p:nvSpPr>
          <p:cNvPr id="4" name="Текст 3"/>
          <p:cNvSpPr>
            <a:spLocks noGrp="1"/>
          </p:cNvSpPr>
          <p:nvPr>
            <p:ph type="body" sz="half" idx="2"/>
          </p:nvPr>
        </p:nvSpPr>
        <p:spPr>
          <a:xfrm>
            <a:off x="1524000" y="1024129"/>
            <a:ext cx="5427405" cy="5833871"/>
          </a:xfrm>
        </p:spPr>
        <p:txBody>
          <a:bodyPr>
            <a:noAutofit/>
          </a:bodyPr>
          <a:lstStyle/>
          <a:p>
            <a:r>
              <a:rPr lang="uk-UA" sz="2400" dirty="0" smtClean="0"/>
              <a:t>Це було у 1770 році, Сковорода разом із </a:t>
            </a:r>
            <a:r>
              <a:rPr lang="uk-UA" sz="2400" dirty="0" err="1" smtClean="0"/>
              <a:t>Сошальским</a:t>
            </a:r>
            <a:r>
              <a:rPr lang="uk-UA" sz="2400" dirty="0" smtClean="0"/>
              <a:t> поїхав до Києва. Зупинились вони у двоюрідного брата Григорія Савича Юстина. Одного разу Сковорода пішов гуляти, але раптом відчув, що якась невідома сила тягне його до дому. Прийшовши до дому, він швидко почав збиратись у дорогу, промовляючи, що незабаром в Києві буде чума. Сковороді ніхто не повірив, але через три місяці у Києві почався мор.</a:t>
            </a:r>
            <a:endParaRPr lang="ru-RU" sz="2400" dirty="0"/>
          </a:p>
        </p:txBody>
      </p:sp>
      <p:pic>
        <p:nvPicPr>
          <p:cNvPr id="4098" name="Picture 2" descr="Чернігівська міська комунальна ЦБС - Чернігівська міська комунальна ЦБС"/>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285442" y="745744"/>
            <a:ext cx="4552596" cy="5414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5213185"/>
      </p:ext>
    </p:extLst>
  </p:cSld>
  <p:clrMapOvr>
    <a:masterClrMapping/>
  </p:clrMapOvr>
  <mc:AlternateContent xmlns:mc="http://schemas.openxmlformats.org/markup-compatibility/2006" xmlns:p14="http://schemas.microsoft.com/office/powerpoint/2010/main">
    <mc:Choice Requires="p14">
      <p:transition spd="slow" p14:dur="2000" advTm="23203"/>
    </mc:Choice>
    <mc:Fallback xmlns="">
      <p:transition spd="slow" advTm="23203"/>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58568" y="446088"/>
            <a:ext cx="4187952" cy="590106"/>
          </a:xfrm>
        </p:spPr>
        <p:txBody>
          <a:bodyPr>
            <a:noAutofit/>
          </a:bodyPr>
          <a:lstStyle/>
          <a:p>
            <a:r>
              <a:rPr lang="uk-UA" sz="3200" b="1" dirty="0" smtClean="0"/>
              <a:t>Зближення з Богом</a:t>
            </a:r>
            <a:endParaRPr lang="ru-RU" sz="3200" b="1" dirty="0"/>
          </a:p>
        </p:txBody>
      </p:sp>
      <p:sp>
        <p:nvSpPr>
          <p:cNvPr id="4" name="Текст 3"/>
          <p:cNvSpPr>
            <a:spLocks noGrp="1"/>
          </p:cNvSpPr>
          <p:nvPr>
            <p:ph type="body" sz="half" idx="2"/>
          </p:nvPr>
        </p:nvSpPr>
        <p:spPr>
          <a:xfrm>
            <a:off x="1573161" y="1376516"/>
            <a:ext cx="5928852" cy="4621161"/>
          </a:xfrm>
        </p:spPr>
        <p:txBody>
          <a:bodyPr>
            <a:normAutofit fontScale="25000" lnSpcReduction="20000"/>
          </a:bodyPr>
          <a:lstStyle/>
          <a:p>
            <a:r>
              <a:rPr lang="uk-UA" sz="1800" dirty="0" smtClean="0"/>
              <a:t> </a:t>
            </a:r>
            <a:r>
              <a:rPr lang="uk-UA" sz="9600" dirty="0"/>
              <a:t>Покинувши Київ, Сковорода </a:t>
            </a:r>
            <a:r>
              <a:rPr lang="uk-UA" sz="9600" dirty="0" smtClean="0"/>
              <a:t>перебуває </a:t>
            </a:r>
            <a:r>
              <a:rPr lang="uk-UA" sz="9600" dirty="0"/>
              <a:t>у Свято-Троїцькому монастирі неподалік </a:t>
            </a:r>
            <a:r>
              <a:rPr lang="uk-UA" sz="9600" dirty="0" smtClean="0"/>
              <a:t>від </a:t>
            </a:r>
            <a:r>
              <a:rPr lang="uk-UA" sz="9600" dirty="0"/>
              <a:t>Охтирки. Тут він дізнається про чуму у Києві, і </a:t>
            </a:r>
            <a:r>
              <a:rPr lang="uk-UA" sz="9600" dirty="0" smtClean="0"/>
              <a:t>тут, у монастирі, </a:t>
            </a:r>
            <a:r>
              <a:rPr lang="uk-UA" sz="9600" dirty="0"/>
              <a:t>він пережив містичний екстаз. «В одну мить якась солодка злива ринула в мою душу…Одне лиш почуття любові, благонадійності, спокою, вічності оживляло </a:t>
            </a:r>
            <a:r>
              <a:rPr lang="uk-UA" sz="9600" dirty="0" smtClean="0"/>
              <a:t>моє єство… </a:t>
            </a:r>
            <a:r>
              <a:rPr lang="uk-UA" sz="9600" dirty="0"/>
              <a:t>і з цієї миті присвятив себе синівській покорі Божому Духу» - так напише Сковорода </a:t>
            </a:r>
            <a:r>
              <a:rPr lang="uk-UA" sz="9600" dirty="0" smtClean="0"/>
              <a:t>незабаром. Григорій Савич говорив, що його серце полюбило Бога, мов найщирішого друга.</a:t>
            </a:r>
            <a:endParaRPr lang="ru-RU" sz="9600" dirty="0"/>
          </a:p>
        </p:txBody>
      </p:sp>
      <p:pic>
        <p:nvPicPr>
          <p:cNvPr id="2050" name="Picture 2" descr="Григорій Сковорода (1722—1794). Життя як легенда - Українська література.  Повторне видання. 9 клас. Слоньовська"/>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934632" y="760720"/>
            <a:ext cx="3837433" cy="5771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9668908"/>
      </p:ext>
    </p:extLst>
  </p:cSld>
  <p:clrMapOvr>
    <a:masterClrMapping/>
  </p:clrMapOvr>
  <mc:AlternateContent xmlns:mc="http://schemas.openxmlformats.org/markup-compatibility/2006" xmlns:p14="http://schemas.microsoft.com/office/powerpoint/2010/main">
    <mc:Choice Requires="p14">
      <p:transition spd="slow" p14:dur="2000" advTm="25860"/>
    </mc:Choice>
    <mc:Fallback xmlns="">
      <p:transition spd="slow" advTm="2586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50008" y="0"/>
            <a:ext cx="4283901" cy="976312"/>
          </a:xfrm>
        </p:spPr>
        <p:txBody>
          <a:bodyPr>
            <a:normAutofit/>
          </a:bodyPr>
          <a:lstStyle/>
          <a:p>
            <a:r>
              <a:rPr lang="uk-UA" sz="3200" b="1" dirty="0" smtClean="0"/>
              <a:t>Подорожі</a:t>
            </a:r>
            <a:endParaRPr lang="ru-RU" sz="3200" b="1" dirty="0"/>
          </a:p>
        </p:txBody>
      </p:sp>
      <p:sp>
        <p:nvSpPr>
          <p:cNvPr id="4" name="Текст 3"/>
          <p:cNvSpPr>
            <a:spLocks noGrp="1"/>
          </p:cNvSpPr>
          <p:nvPr>
            <p:ph type="body" sz="half" idx="2"/>
          </p:nvPr>
        </p:nvSpPr>
        <p:spPr>
          <a:xfrm>
            <a:off x="950976" y="1261872"/>
            <a:ext cx="5266944" cy="5596128"/>
          </a:xfrm>
        </p:spPr>
        <p:txBody>
          <a:bodyPr>
            <a:noAutofit/>
          </a:bodyPr>
          <a:lstStyle/>
          <a:p>
            <a:r>
              <a:rPr lang="uk-UA" sz="2400" dirty="0" smtClean="0"/>
              <a:t>Під час своїх подорожей Сковорода часто відвідує Бабаї, Валки, Великий </a:t>
            </a:r>
            <a:r>
              <a:rPr lang="uk-UA" sz="2400" dirty="0" err="1" smtClean="0"/>
              <a:t>Бурлук</a:t>
            </a:r>
            <a:r>
              <a:rPr lang="uk-UA" sz="2400" dirty="0" smtClean="0"/>
              <a:t>, Ізюм, Куп</a:t>
            </a:r>
            <a:r>
              <a:rPr lang="en-US" sz="2400" dirty="0" smtClean="0"/>
              <a:t>’</a:t>
            </a:r>
            <a:r>
              <a:rPr lang="uk-UA" sz="2400" dirty="0" err="1" smtClean="0"/>
              <a:t>янськ</a:t>
            </a:r>
            <a:r>
              <a:rPr lang="uk-UA" sz="2400" dirty="0" smtClean="0"/>
              <a:t>, Липці. Зупиняється він в родинах </a:t>
            </a:r>
            <a:r>
              <a:rPr lang="uk-UA" sz="2400" dirty="0" err="1" smtClean="0"/>
              <a:t>Каразіних</a:t>
            </a:r>
            <a:r>
              <a:rPr lang="uk-UA" sz="2400" dirty="0" smtClean="0"/>
              <a:t>, </a:t>
            </a:r>
            <a:r>
              <a:rPr lang="uk-UA" sz="2400" dirty="0" err="1" smtClean="0"/>
              <a:t>Земборських</a:t>
            </a:r>
            <a:r>
              <a:rPr lang="uk-UA" sz="2400" dirty="0" smtClean="0"/>
              <a:t>, Ковалевських, Донців-</a:t>
            </a:r>
            <a:r>
              <a:rPr lang="uk-UA" sz="2400" dirty="0" err="1" smtClean="0"/>
              <a:t>Захаржевських</a:t>
            </a:r>
            <a:r>
              <a:rPr lang="uk-UA" sz="2400" dirty="0" smtClean="0"/>
              <a:t>. Це все родини, які належать до </a:t>
            </a:r>
            <a:r>
              <a:rPr lang="uk-UA" sz="2400" dirty="0" err="1" smtClean="0"/>
              <a:t>слобідсько</a:t>
            </a:r>
            <a:r>
              <a:rPr lang="uk-UA" sz="2400" dirty="0" smtClean="0"/>
              <a:t>-української шляхти. Або Григорій Савич зупиняється в келіях </a:t>
            </a:r>
            <a:r>
              <a:rPr lang="uk-UA" sz="2400" dirty="0" err="1" smtClean="0"/>
              <a:t>Святогірського</a:t>
            </a:r>
            <a:r>
              <a:rPr lang="uk-UA" sz="2400" dirty="0" smtClean="0"/>
              <a:t>, Охтирського, Сумського та інших монастирів.</a:t>
            </a:r>
            <a:endParaRPr lang="ru-RU" sz="2400" dirty="0"/>
          </a:p>
        </p:txBody>
      </p:sp>
      <p:pic>
        <p:nvPicPr>
          <p:cNvPr id="4098" name="Picture 2" descr="Григорій Сковорода. Український філософ, якого досі вітають із днем  народження"/>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56690" y="914400"/>
            <a:ext cx="5684790" cy="3675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9859343"/>
      </p:ext>
    </p:extLst>
  </p:cSld>
  <p:clrMapOvr>
    <a:masterClrMapping/>
  </p:clrMapOvr>
  <mc:AlternateContent xmlns:mc="http://schemas.openxmlformats.org/markup-compatibility/2006" xmlns:p14="http://schemas.microsoft.com/office/powerpoint/2010/main">
    <mc:Choice Requires="p14">
      <p:transition spd="slow" p14:dur="2000" advTm="23167"/>
    </mc:Choice>
    <mc:Fallback xmlns="">
      <p:transition spd="slow" advTm="23167"/>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02600" y="-507824"/>
            <a:ext cx="5082604" cy="1422400"/>
          </a:xfrm>
        </p:spPr>
        <p:txBody>
          <a:bodyPr>
            <a:normAutofit/>
          </a:bodyPr>
          <a:lstStyle/>
          <a:p>
            <a:r>
              <a:rPr lang="uk-UA" sz="3200" b="1" dirty="0" smtClean="0"/>
              <a:t>Феномен Сковороди</a:t>
            </a:r>
            <a:endParaRPr lang="ru-RU" sz="3200" b="1" dirty="0"/>
          </a:p>
        </p:txBody>
      </p:sp>
      <p:sp>
        <p:nvSpPr>
          <p:cNvPr id="4" name="Текст 3"/>
          <p:cNvSpPr>
            <a:spLocks noGrp="1"/>
          </p:cNvSpPr>
          <p:nvPr>
            <p:ph type="body" sz="half" idx="2"/>
          </p:nvPr>
        </p:nvSpPr>
        <p:spPr>
          <a:xfrm>
            <a:off x="1095703" y="1131196"/>
            <a:ext cx="6294421" cy="5276845"/>
          </a:xfrm>
        </p:spPr>
        <p:txBody>
          <a:bodyPr>
            <a:noAutofit/>
          </a:bodyPr>
          <a:lstStyle/>
          <a:p>
            <a:r>
              <a:rPr lang="uk-UA" sz="2000" dirty="0" smtClean="0"/>
              <a:t> </a:t>
            </a:r>
            <a:r>
              <a:rPr lang="uk-UA" sz="2400" dirty="0" smtClean="0"/>
              <a:t>3 грудня виповнюється 300 років від дня народження українського філософа, просвітителя, поета, педагога, а дехто вважає що і містика – Григорія Сковороди. Вже минуло декілька століть, та </a:t>
            </a:r>
            <a:r>
              <a:rPr lang="uk-UA" sz="2400" dirty="0" err="1" smtClean="0"/>
              <a:t>Варсава</a:t>
            </a:r>
            <a:r>
              <a:rPr lang="uk-UA" sz="2400" dirty="0" smtClean="0"/>
              <a:t> (так називав себе сам Сковорода</a:t>
            </a:r>
            <a:r>
              <a:rPr lang="en-US" sz="2400" dirty="0" smtClean="0"/>
              <a:t>)</a:t>
            </a:r>
            <a:r>
              <a:rPr lang="uk-UA" sz="2400" dirty="0" smtClean="0"/>
              <a:t> залишається близьким і сучасним для нових поколінь. У кожному новому столітті є люди, які мають Сковороду «за свого», люблять його і шанують. У чому ж полягає «феномен» Сковороди</a:t>
            </a:r>
            <a:r>
              <a:rPr lang="en-US" sz="2400" dirty="0" smtClean="0"/>
              <a:t>? </a:t>
            </a:r>
            <a:r>
              <a:rPr lang="uk-UA" sz="2400" dirty="0" smtClean="0"/>
              <a:t>Філософ шукав, і вочевидь знайшов відповідь на запитання</a:t>
            </a:r>
            <a:r>
              <a:rPr lang="en-US" sz="2400" dirty="0" smtClean="0"/>
              <a:t>:</a:t>
            </a:r>
            <a:r>
              <a:rPr lang="uk-UA" sz="2400" dirty="0" smtClean="0"/>
              <a:t> «Що ж таке щастя</a:t>
            </a:r>
            <a:r>
              <a:rPr lang="en-US" sz="2400" dirty="0" smtClean="0"/>
              <a:t>?</a:t>
            </a:r>
            <a:r>
              <a:rPr lang="uk-UA" sz="2400" dirty="0" smtClean="0"/>
              <a:t>»</a:t>
            </a:r>
            <a:endParaRPr lang="ru-RU" sz="2400" dirty="0"/>
          </a:p>
        </p:txBody>
      </p:sp>
      <p:pic>
        <p:nvPicPr>
          <p:cNvPr id="1026" name="Picture 2" descr="Презентація творчого проекту &quot;Життєві уроки Григорія Савича Сковороди&quot;."/>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7207045" y="1077662"/>
            <a:ext cx="4876799" cy="45365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5395555"/>
      </p:ext>
    </p:extLst>
  </p:cSld>
  <p:clrMapOvr>
    <a:masterClrMapping/>
  </p:clrMapOvr>
  <mc:AlternateContent xmlns:mc="http://schemas.openxmlformats.org/markup-compatibility/2006" xmlns:p14="http://schemas.microsoft.com/office/powerpoint/2010/main">
    <mc:Choice Requires="p14">
      <p:transition spd="slow" p14:dur="2000" advTm="21186"/>
    </mc:Choice>
    <mc:Fallback xmlns="">
      <p:transition spd="slow" advTm="21186"/>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93392" y="446088"/>
            <a:ext cx="4101019" cy="651192"/>
          </a:xfrm>
        </p:spPr>
        <p:txBody>
          <a:bodyPr>
            <a:normAutofit/>
          </a:bodyPr>
          <a:lstStyle/>
          <a:p>
            <a:r>
              <a:rPr lang="uk-UA" sz="3200" b="1" dirty="0" smtClean="0"/>
              <a:t>Любов до України</a:t>
            </a:r>
            <a:endParaRPr lang="ru-RU" sz="3200" b="1" dirty="0"/>
          </a:p>
        </p:txBody>
      </p:sp>
      <p:sp>
        <p:nvSpPr>
          <p:cNvPr id="4" name="Текст 3"/>
          <p:cNvSpPr>
            <a:spLocks noGrp="1"/>
          </p:cNvSpPr>
          <p:nvPr>
            <p:ph type="body" sz="half" idx="2"/>
          </p:nvPr>
        </p:nvSpPr>
        <p:spPr>
          <a:xfrm>
            <a:off x="1389888" y="1372616"/>
            <a:ext cx="4794602" cy="4900365"/>
          </a:xfrm>
        </p:spPr>
        <p:txBody>
          <a:bodyPr>
            <a:noAutofit/>
          </a:bodyPr>
          <a:lstStyle/>
          <a:p>
            <a:r>
              <a:rPr lang="uk-UA" sz="2400" dirty="0" smtClean="0"/>
              <a:t>Михайло </a:t>
            </a:r>
            <a:r>
              <a:rPr lang="uk-UA" sz="2400" dirty="0" err="1" smtClean="0"/>
              <a:t>Ковалинський</a:t>
            </a:r>
            <a:r>
              <a:rPr lang="uk-UA" sz="2400" dirty="0" smtClean="0"/>
              <a:t> так писав у своїх листах про Сковороду: «Дуже любив свій рідний край, свою любу Україну, й коли відлучався за її межі, </a:t>
            </a:r>
            <a:r>
              <a:rPr lang="uk-UA" sz="2400" dirty="0" err="1" smtClean="0"/>
              <a:t>обов</a:t>
            </a:r>
            <a:r>
              <a:rPr lang="en-US" sz="2400" dirty="0" smtClean="0"/>
              <a:t>’</a:t>
            </a:r>
            <a:r>
              <a:rPr lang="uk-UA" sz="2400" dirty="0" err="1" smtClean="0"/>
              <a:t>язково</a:t>
            </a:r>
            <a:r>
              <a:rPr lang="uk-UA" sz="2400" dirty="0" smtClean="0"/>
              <a:t> прагнув скоріше туди повернутися і бажав там померти.» Він висловлює це в багатьох місцях своїх творів. «Всяк </a:t>
            </a:r>
            <a:r>
              <a:rPr lang="uk-UA" sz="2400" dirty="0" err="1" smtClean="0"/>
              <a:t>должен</a:t>
            </a:r>
            <a:r>
              <a:rPr lang="uk-UA" sz="2400" dirty="0" smtClean="0"/>
              <a:t> </a:t>
            </a:r>
            <a:r>
              <a:rPr lang="uk-UA" sz="2400" dirty="0" err="1" smtClean="0"/>
              <a:t>узнать</a:t>
            </a:r>
            <a:r>
              <a:rPr lang="uk-UA" sz="2400" dirty="0" smtClean="0"/>
              <a:t> свій народ і в народі себе» говорив Григорій Савич.</a:t>
            </a:r>
            <a:endParaRPr lang="ru-RU" sz="2400" dirty="0"/>
          </a:p>
        </p:txBody>
      </p:sp>
      <p:pic>
        <p:nvPicPr>
          <p:cNvPr id="3074" name="Picture 2" descr="Михаил Онацько. Григорій Сковорода Лот №6536568602 - купить на Crafta.u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23012" y="1097280"/>
            <a:ext cx="5436171" cy="4773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542519"/>
      </p:ext>
    </p:extLst>
  </p:cSld>
  <p:clrMapOvr>
    <a:masterClrMapping/>
  </p:clrMapOvr>
  <mc:AlternateContent xmlns:mc="http://schemas.openxmlformats.org/markup-compatibility/2006" xmlns:p14="http://schemas.microsoft.com/office/powerpoint/2010/main">
    <mc:Choice Requires="p14">
      <p:transition spd="slow" p14:dur="2000" advTm="19502"/>
    </mc:Choice>
    <mc:Fallback xmlns="">
      <p:transition spd="slow" advTm="19502"/>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49424" y="107760"/>
            <a:ext cx="3517263" cy="951076"/>
          </a:xfrm>
        </p:spPr>
        <p:txBody>
          <a:bodyPr>
            <a:normAutofit/>
          </a:bodyPr>
          <a:lstStyle/>
          <a:p>
            <a:r>
              <a:rPr lang="uk-UA" sz="3200" b="1" dirty="0" smtClean="0"/>
              <a:t>Мандрівник</a:t>
            </a:r>
            <a:endParaRPr lang="ru-RU" sz="3200" b="1" dirty="0"/>
          </a:p>
        </p:txBody>
      </p:sp>
      <p:sp>
        <p:nvSpPr>
          <p:cNvPr id="4" name="Текст 3"/>
          <p:cNvSpPr>
            <a:spLocks noGrp="1"/>
          </p:cNvSpPr>
          <p:nvPr>
            <p:ph type="body" sz="half" idx="2"/>
          </p:nvPr>
        </p:nvSpPr>
        <p:spPr>
          <a:xfrm>
            <a:off x="1718580" y="1408176"/>
            <a:ext cx="4886633" cy="4789293"/>
          </a:xfrm>
        </p:spPr>
        <p:txBody>
          <a:bodyPr>
            <a:noAutofit/>
          </a:bodyPr>
          <a:lstStyle/>
          <a:p>
            <a:r>
              <a:rPr lang="uk-UA" sz="2400" dirty="0" smtClean="0"/>
              <a:t>Яким же насправді було мандрівне життя Сковороди. Сам він був невибагливим у побуті. Жив із того, що йому давали люди, адже він був бажаним гостем у кожній хаті. Часто їв лише раз на день. М</a:t>
            </a:r>
            <a:r>
              <a:rPr lang="en-US" sz="2400" dirty="0" smtClean="0"/>
              <a:t>’</a:t>
            </a:r>
            <a:r>
              <a:rPr lang="uk-UA" sz="2400" dirty="0" smtClean="0"/>
              <a:t>ясо та риби не вживав. Філософ мав багато заможнів друзів та нерідко отримував від них у подарунок усілякі </a:t>
            </a:r>
            <a:r>
              <a:rPr lang="uk-UA" sz="2400" dirty="0" err="1" smtClean="0"/>
              <a:t>смаколики</a:t>
            </a:r>
            <a:r>
              <a:rPr lang="uk-UA" sz="2400" dirty="0" smtClean="0"/>
              <a:t>.</a:t>
            </a:r>
            <a:endParaRPr lang="ru-RU" sz="2400" dirty="0"/>
          </a:p>
        </p:txBody>
      </p:sp>
      <p:pic>
        <p:nvPicPr>
          <p:cNvPr id="4098" name="Picture 2" descr="Григорій Сковорода | SPADOK.ORG.UA"/>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61048" y="1296875"/>
            <a:ext cx="4996655" cy="35570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0797549"/>
      </p:ext>
    </p:extLst>
  </p:cSld>
  <p:clrMapOvr>
    <a:masterClrMapping/>
  </p:clrMapOvr>
  <mc:AlternateContent xmlns:mc="http://schemas.openxmlformats.org/markup-compatibility/2006" xmlns:p14="http://schemas.microsoft.com/office/powerpoint/2010/main">
    <mc:Choice Requires="p14">
      <p:transition spd="slow" p14:dur="2000" advTm="21367"/>
    </mc:Choice>
    <mc:Fallback xmlns="">
      <p:transition spd="slow" advTm="21367"/>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96354" y="619824"/>
            <a:ext cx="3505199" cy="389654"/>
          </a:xfrm>
        </p:spPr>
        <p:txBody>
          <a:bodyPr>
            <a:noAutofit/>
          </a:bodyPr>
          <a:lstStyle/>
          <a:p>
            <a:r>
              <a:rPr lang="uk-UA" sz="3200" b="1" dirty="0" smtClean="0"/>
              <a:t>Мандрівник</a:t>
            </a:r>
            <a:endParaRPr lang="ru-RU" sz="3200" b="1" dirty="0"/>
          </a:p>
        </p:txBody>
      </p:sp>
      <p:sp>
        <p:nvSpPr>
          <p:cNvPr id="4" name="Текст 3"/>
          <p:cNvSpPr>
            <a:spLocks noGrp="1"/>
          </p:cNvSpPr>
          <p:nvPr>
            <p:ph type="body" sz="half" idx="2"/>
          </p:nvPr>
        </p:nvSpPr>
        <p:spPr>
          <a:xfrm>
            <a:off x="1801368" y="1151062"/>
            <a:ext cx="5175504" cy="5515897"/>
          </a:xfrm>
        </p:spPr>
        <p:txBody>
          <a:bodyPr>
            <a:noAutofit/>
          </a:bodyPr>
          <a:lstStyle/>
          <a:p>
            <a:r>
              <a:rPr lang="uk-UA" sz="2400" dirty="0" smtClean="0"/>
              <a:t>Зокрема </a:t>
            </a:r>
            <a:r>
              <a:rPr lang="uk-UA" sz="2400" dirty="0"/>
              <a:t>Сковорода полюбляв сир пармезан, не нехтував і келихом гарного вина. В його торбинці завжди були елітні трубки з тютюном та пляшечка </a:t>
            </a:r>
            <a:r>
              <a:rPr lang="uk-UA" sz="2400" dirty="0" err="1" smtClean="0"/>
              <a:t>скобельського</a:t>
            </a:r>
            <a:r>
              <a:rPr lang="uk-UA" sz="2400" dirty="0" smtClean="0"/>
              <a:t> </a:t>
            </a:r>
            <a:r>
              <a:rPr lang="uk-UA" sz="2400" dirty="0"/>
              <a:t>вина. Він зупинявся у </a:t>
            </a:r>
            <a:r>
              <a:rPr lang="uk-UA" sz="2400" dirty="0" smtClean="0"/>
              <a:t>своїх </a:t>
            </a:r>
            <a:r>
              <a:rPr lang="uk-UA" sz="2400" dirty="0"/>
              <a:t>знайомих та учнів, спав по 4 години на добу, грав на сопілці та багато писав, хоча за життя не видав жодної книжки. Філософ вмів те, що вміє далеко не кожний – насолоджуватись кожною миттю життя.</a:t>
            </a:r>
            <a:endParaRPr lang="ru-RU" sz="2400" dirty="0"/>
          </a:p>
          <a:p>
            <a:endParaRPr lang="ru-RU" sz="2400" dirty="0"/>
          </a:p>
        </p:txBody>
      </p:sp>
      <p:pic>
        <p:nvPicPr>
          <p:cNvPr id="9218" name="Picture 2" descr="Григорій Сковорода: Цікаві факти з життя філософа – Про Україну і українців"/>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196328" y="1151062"/>
            <a:ext cx="4919472" cy="47686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512571"/>
      </p:ext>
    </p:extLst>
  </p:cSld>
  <p:clrMapOvr>
    <a:masterClrMapping/>
  </p:clrMapOvr>
  <mc:AlternateContent xmlns:mc="http://schemas.openxmlformats.org/markup-compatibility/2006" xmlns:p14="http://schemas.microsoft.com/office/powerpoint/2010/main">
    <mc:Choice Requires="p14">
      <p:transition spd="slow" p14:dur="2000" advTm="21360"/>
    </mc:Choice>
    <mc:Fallback xmlns="">
      <p:transition spd="slow" advTm="2136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45980" y="-194387"/>
            <a:ext cx="5104628" cy="1441705"/>
          </a:xfrm>
        </p:spPr>
        <p:txBody>
          <a:bodyPr>
            <a:noAutofit/>
          </a:bodyPr>
          <a:lstStyle/>
          <a:p>
            <a:r>
              <a:rPr lang="uk-UA" sz="3200" b="1" dirty="0" smtClean="0"/>
              <a:t>Остання мандрівка</a:t>
            </a:r>
            <a:endParaRPr lang="ru-RU" sz="3200" b="1" dirty="0"/>
          </a:p>
        </p:txBody>
      </p:sp>
      <p:sp>
        <p:nvSpPr>
          <p:cNvPr id="4" name="Текст 3"/>
          <p:cNvSpPr>
            <a:spLocks noGrp="1"/>
          </p:cNvSpPr>
          <p:nvPr>
            <p:ph type="body" sz="half" idx="2"/>
          </p:nvPr>
        </p:nvSpPr>
        <p:spPr>
          <a:xfrm>
            <a:off x="1582894" y="1554873"/>
            <a:ext cx="5181601" cy="4876798"/>
          </a:xfrm>
        </p:spPr>
        <p:txBody>
          <a:bodyPr>
            <a:noAutofit/>
          </a:bodyPr>
          <a:lstStyle/>
          <a:p>
            <a:r>
              <a:rPr lang="uk-UA" sz="2400" dirty="0" smtClean="0"/>
              <a:t>В останній рік свого життя Григорій Савич вирішив провідати свого давнього друга, Михайла </a:t>
            </a:r>
            <a:r>
              <a:rPr lang="uk-UA" sz="2400" dirty="0" err="1" smtClean="0"/>
              <a:t>Ковалинського</a:t>
            </a:r>
            <a:r>
              <a:rPr lang="uk-UA" sz="2400" dirty="0" smtClean="0"/>
              <a:t>, вони не бачились 19 років. Михайло жив у маєтку </a:t>
            </a:r>
            <a:r>
              <a:rPr lang="uk-UA" sz="2400" dirty="0" err="1" smtClean="0"/>
              <a:t>Хотетово</a:t>
            </a:r>
            <a:r>
              <a:rPr lang="uk-UA" sz="2400" dirty="0" smtClean="0"/>
              <a:t> біля Орла. Сковорода пішов до нього пішки з Пан-</a:t>
            </a:r>
            <a:r>
              <a:rPr lang="uk-UA" sz="2400" dirty="0" err="1" smtClean="0"/>
              <a:t>Іванівки</a:t>
            </a:r>
            <a:r>
              <a:rPr lang="uk-UA" sz="2400" dirty="0" smtClean="0"/>
              <a:t>. Привіз йому свої твори і прожив у нього три тижні. Потім вирушив назад в «любу Україну, де він дотепер жив і хотів би померти». </a:t>
            </a:r>
            <a:endParaRPr lang="ru-RU" sz="2400" dirty="0"/>
          </a:p>
        </p:txBody>
      </p:sp>
      <p:pic>
        <p:nvPicPr>
          <p:cNvPr id="11266" name="Picture 2" descr="Григорій Сковорода у Таганрозі"/>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570480" y="884903"/>
            <a:ext cx="3648126" cy="50931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2950500"/>
      </p:ext>
    </p:extLst>
  </p:cSld>
  <p:clrMapOvr>
    <a:masterClrMapping/>
  </p:clrMapOvr>
  <mc:AlternateContent xmlns:mc="http://schemas.openxmlformats.org/markup-compatibility/2006" xmlns:p14="http://schemas.microsoft.com/office/powerpoint/2010/main">
    <mc:Choice Requires="p14">
      <p:transition spd="slow" p14:dur="2000" advTm="21320"/>
    </mc:Choice>
    <mc:Fallback xmlns="">
      <p:transition spd="slow" advTm="2132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73352" y="281202"/>
            <a:ext cx="5481188" cy="777240"/>
          </a:xfrm>
        </p:spPr>
        <p:txBody>
          <a:bodyPr>
            <a:noAutofit/>
          </a:bodyPr>
          <a:lstStyle/>
          <a:p>
            <a:r>
              <a:rPr lang="uk-UA" sz="3200" b="1" dirty="0" smtClean="0"/>
              <a:t>Знав дату своєї смерті</a:t>
            </a:r>
            <a:endParaRPr lang="ru-RU" sz="3200" b="1" dirty="0"/>
          </a:p>
        </p:txBody>
      </p:sp>
      <p:sp>
        <p:nvSpPr>
          <p:cNvPr id="4" name="Текст 3"/>
          <p:cNvSpPr>
            <a:spLocks noGrp="1"/>
          </p:cNvSpPr>
          <p:nvPr>
            <p:ph type="body" sz="half" idx="2"/>
          </p:nvPr>
        </p:nvSpPr>
        <p:spPr>
          <a:xfrm>
            <a:off x="1750141" y="1307689"/>
            <a:ext cx="4837471" cy="5348749"/>
          </a:xfrm>
        </p:spPr>
        <p:txBody>
          <a:bodyPr>
            <a:noAutofit/>
          </a:bodyPr>
          <a:lstStyle/>
          <a:p>
            <a:r>
              <a:rPr lang="uk-UA" sz="2400" dirty="0" smtClean="0"/>
              <a:t>Помер філософ 9 листопада 1794 року в селі Пан-</a:t>
            </a:r>
            <a:r>
              <a:rPr lang="uk-UA" sz="2400" dirty="0" err="1" smtClean="0"/>
              <a:t>Іванівка</a:t>
            </a:r>
            <a:r>
              <a:rPr lang="uk-UA" sz="2400" dirty="0" smtClean="0"/>
              <a:t> (зараз це </a:t>
            </a:r>
            <a:r>
              <a:rPr lang="uk-UA" sz="2400" dirty="0" err="1" smtClean="0"/>
              <a:t>Сковородинівка</a:t>
            </a:r>
            <a:r>
              <a:rPr lang="uk-UA" sz="2400" dirty="0" smtClean="0"/>
              <a:t>). Був гарний день, до господаря з</a:t>
            </a:r>
            <a:r>
              <a:rPr lang="en-US" sz="2400" dirty="0" smtClean="0"/>
              <a:t>’</a:t>
            </a:r>
            <a:r>
              <a:rPr lang="uk-UA" sz="2400" dirty="0" smtClean="0"/>
              <a:t>їхалось багато сусідів, за обідом Сковорода весь час жартував, розповідав про своє минуле. Раптом він встав і пішов. Зайшов до хати, перевдягнувся у чистий одяг, помолився Богу і, підложивши під голову свої писані праці, ліг і відійшов у Вічність.</a:t>
            </a:r>
            <a:endParaRPr lang="ru-RU" sz="2400" dirty="0"/>
          </a:p>
        </p:txBody>
      </p:sp>
      <p:pic>
        <p:nvPicPr>
          <p:cNvPr id="3074" name="Picture 2" descr="Григорій Сковорода&quot; - презентація з української літератури"/>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93284" y="941831"/>
            <a:ext cx="5181600" cy="5053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5960364"/>
      </p:ext>
    </p:extLst>
  </p:cSld>
  <p:clrMapOvr>
    <a:masterClrMapping/>
  </p:clrMapOvr>
  <mc:AlternateContent xmlns:mc="http://schemas.openxmlformats.org/markup-compatibility/2006" xmlns:p14="http://schemas.microsoft.com/office/powerpoint/2010/main">
    <mc:Choice Requires="p14">
      <p:transition spd="slow" p14:dur="2000" advTm="21114"/>
    </mc:Choice>
    <mc:Fallback xmlns="">
      <p:transition spd="slow" advTm="21114"/>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52344" y="118871"/>
            <a:ext cx="3278059" cy="685800"/>
          </a:xfrm>
        </p:spPr>
        <p:txBody>
          <a:bodyPr>
            <a:normAutofit/>
          </a:bodyPr>
          <a:lstStyle/>
          <a:p>
            <a:r>
              <a:rPr lang="uk-UA" sz="3200" b="1" dirty="0" smtClean="0"/>
              <a:t>Пошук щастя</a:t>
            </a:r>
            <a:endParaRPr lang="ru-RU" sz="3200" b="1" dirty="0"/>
          </a:p>
        </p:txBody>
      </p:sp>
      <p:sp>
        <p:nvSpPr>
          <p:cNvPr id="4" name="Текст 3"/>
          <p:cNvSpPr>
            <a:spLocks noGrp="1"/>
          </p:cNvSpPr>
          <p:nvPr>
            <p:ph type="body" sz="half" idx="2"/>
          </p:nvPr>
        </p:nvSpPr>
        <p:spPr>
          <a:xfrm>
            <a:off x="1307592" y="941832"/>
            <a:ext cx="5888736" cy="7196328"/>
          </a:xfrm>
        </p:spPr>
        <p:txBody>
          <a:bodyPr>
            <a:noAutofit/>
          </a:bodyPr>
          <a:lstStyle/>
          <a:p>
            <a:r>
              <a:rPr lang="uk-UA" sz="2400" dirty="0" smtClean="0"/>
              <a:t>Григорій Савич прожив 71 рік. З них тридцять провів у добровільних мандрах. Ще у </a:t>
            </a:r>
            <a:r>
              <a:rPr lang="en-US" sz="2400" dirty="0" smtClean="0"/>
              <a:t>XX </a:t>
            </a:r>
            <a:r>
              <a:rPr lang="uk-UA" sz="2400" dirty="0" smtClean="0"/>
              <a:t>столітті по українських селах мало не в кожній хаті був його портрет. Кожен знаходить у постаті українського філософа щось своє, близьке і зрозуміле саме йому. Пошук щастя, це те, що об</a:t>
            </a:r>
            <a:r>
              <a:rPr lang="en-US" sz="2400" dirty="0" smtClean="0"/>
              <a:t>’</a:t>
            </a:r>
            <a:r>
              <a:rPr lang="uk-UA" sz="2400" dirty="0" err="1" smtClean="0"/>
              <a:t>єднує</a:t>
            </a:r>
            <a:r>
              <a:rPr lang="uk-UA" sz="2400" dirty="0" smtClean="0"/>
              <a:t> усіх людей, та Сковорода знав його рецепт</a:t>
            </a:r>
            <a:r>
              <a:rPr lang="en-US" sz="2400" dirty="0" smtClean="0"/>
              <a:t>: </a:t>
            </a:r>
            <a:r>
              <a:rPr lang="uk-UA" sz="2400" dirty="0" smtClean="0"/>
              <a:t>«Шукаємо щастя по сторонах, по віках, по станах. А воно скрізь і завжди з нами. Як риба у воді. Так і ми в ньому…Воно </a:t>
            </a:r>
            <a:r>
              <a:rPr lang="uk-UA" sz="2400" dirty="0" err="1" smtClean="0"/>
              <a:t>преподібне</a:t>
            </a:r>
            <a:r>
              <a:rPr lang="uk-UA" sz="2400" dirty="0" smtClean="0"/>
              <a:t> до сонячного сіяння</a:t>
            </a:r>
            <a:r>
              <a:rPr lang="en-US" sz="2400" dirty="0" smtClean="0"/>
              <a:t>: </a:t>
            </a:r>
            <a:r>
              <a:rPr lang="uk-UA" sz="2400" dirty="0" smtClean="0"/>
              <a:t>відкрий тільки вхід йому в душу свою».</a:t>
            </a:r>
            <a:endParaRPr lang="ru-RU" sz="2400" dirty="0"/>
          </a:p>
        </p:txBody>
      </p:sp>
      <p:pic>
        <p:nvPicPr>
          <p:cNvPr id="6160" name="Picture 16" descr="Мудрі цитати | Memes, Playbill, Ecard meme"/>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306055" y="804671"/>
            <a:ext cx="4681729" cy="5001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2771566"/>
      </p:ext>
    </p:extLst>
  </p:cSld>
  <p:clrMapOvr>
    <a:masterClrMapping/>
  </p:clrMapOvr>
  <mc:AlternateContent xmlns:mc="http://schemas.openxmlformats.org/markup-compatibility/2006" xmlns:p14="http://schemas.microsoft.com/office/powerpoint/2010/main">
    <mc:Choice Requires="p14">
      <p:transition spd="slow" p14:dur="2000" advTm="26017"/>
    </mc:Choice>
    <mc:Fallback xmlns="">
      <p:transition spd="slow" advTm="26017"/>
    </mc:Fallback>
  </mc:AlternateContent>
  <p:timing>
    <p:tnLst>
      <p:par>
        <p:cTn id="1" dur="indefinite" restart="never" nodeType="tmRoot"/>
      </p:par>
    </p:tnLst>
  </p:timing>
  <p:extLst mod="1">
    <p:ext uri="{E180D4A7-C9FB-4DFB-919C-405C955672EB}">
      <p14:showEvtLst xmlns:p14="http://schemas.microsoft.com/office/powerpoint/2010/main">
        <p14:playEvt time="0" objId="3"/>
      </p14:showEvtLst>
    </p:ext>
  </p:extLs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61388" y="-234095"/>
            <a:ext cx="5413248" cy="1197653"/>
          </a:xfrm>
        </p:spPr>
        <p:txBody>
          <a:bodyPr>
            <a:normAutofit/>
          </a:bodyPr>
          <a:lstStyle/>
          <a:p>
            <a:r>
              <a:rPr lang="uk-UA" sz="3200" b="1" dirty="0" smtClean="0"/>
              <a:t>Ракети для Сковороди</a:t>
            </a:r>
            <a:endParaRPr lang="ru-RU" sz="3200" b="1" dirty="0"/>
          </a:p>
        </p:txBody>
      </p:sp>
      <p:sp>
        <p:nvSpPr>
          <p:cNvPr id="4" name="Текст 3"/>
          <p:cNvSpPr>
            <a:spLocks noGrp="1"/>
          </p:cNvSpPr>
          <p:nvPr>
            <p:ph type="body" sz="half" idx="2"/>
          </p:nvPr>
        </p:nvSpPr>
        <p:spPr>
          <a:xfrm>
            <a:off x="1655064" y="1069848"/>
            <a:ext cx="6025896" cy="5900928"/>
          </a:xfrm>
        </p:spPr>
        <p:txBody>
          <a:bodyPr>
            <a:noAutofit/>
          </a:bodyPr>
          <a:lstStyle/>
          <a:p>
            <a:r>
              <a:rPr lang="uk-UA" sz="2000" dirty="0" smtClean="0"/>
              <a:t>7 травня цього року в результаті ракетного удару було зруйновано музей Сковороди. Від будівлі залишились самі стіни. Росіяни били прицільно, саме по музею. Коли загасили пожежу, постать Сковороди лишилася стояти посеред згарища. Рівно через два місяці було завдано ракетного удару по центральному корпусу Харківського національного педагогічного університету імені Г. С. Сковороди. </a:t>
            </a:r>
            <a:r>
              <a:rPr lang="uk-UA" sz="2000" dirty="0" err="1" smtClean="0"/>
              <a:t>Пам</a:t>
            </a:r>
            <a:r>
              <a:rPr lang="en-US" sz="2000" dirty="0" smtClean="0"/>
              <a:t>’</a:t>
            </a:r>
            <a:r>
              <a:rPr lang="uk-UA" sz="2000" dirty="0" err="1" smtClean="0"/>
              <a:t>ятник</a:t>
            </a:r>
            <a:r>
              <a:rPr lang="uk-UA" sz="2000" dirty="0" smtClean="0"/>
              <a:t> Григорію Савичу майже вцілів після обстрілу. Скульптуру авторства </a:t>
            </a:r>
            <a:r>
              <a:rPr lang="uk-UA" sz="2000" dirty="0" err="1" smtClean="0"/>
              <a:t>Сейфаддіна</a:t>
            </a:r>
            <a:r>
              <a:rPr lang="uk-UA" sz="2000" dirty="0" smtClean="0"/>
              <a:t> </a:t>
            </a:r>
            <a:r>
              <a:rPr lang="uk-UA" sz="2000" dirty="0" err="1" smtClean="0"/>
              <a:t>Гурбанова</a:t>
            </a:r>
            <a:r>
              <a:rPr lang="uk-UA" sz="2000" dirty="0" smtClean="0"/>
              <a:t> дістали з-під завалів з незначними </a:t>
            </a:r>
            <a:r>
              <a:rPr lang="uk-UA" sz="2000" dirty="0" err="1" smtClean="0"/>
              <a:t>тріщинами</a:t>
            </a:r>
            <a:r>
              <a:rPr lang="uk-UA" sz="2000" dirty="0" smtClean="0"/>
              <a:t>. Це все були свідомі ідеологічні акції. Та Сковорода вистояв.</a:t>
            </a:r>
            <a:endParaRPr lang="ru-RU" sz="2000" dirty="0"/>
          </a:p>
        </p:txBody>
      </p:sp>
      <p:pic>
        <p:nvPicPr>
          <p:cNvPr id="5122" name="Picture 2" descr="Обстріл музею Сковороди: міністр Ткаченко прокоментував наслідки"/>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06917" y="364732"/>
            <a:ext cx="3811106" cy="28630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Сковорода вцілів. Його знайшли під завалами знищеного університету"/>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45716" y="3685032"/>
            <a:ext cx="3933507" cy="2770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2451177"/>
      </p:ext>
    </p:extLst>
  </p:cSld>
  <p:clrMapOvr>
    <a:masterClrMapping/>
  </p:clrMapOvr>
  <mc:AlternateContent xmlns:mc="http://schemas.openxmlformats.org/markup-compatibility/2006" xmlns:p14="http://schemas.microsoft.com/office/powerpoint/2010/main">
    <mc:Choice Requires="p14">
      <p:transition spd="slow" p14:dur="2000" advTm="30816"/>
    </mc:Choice>
    <mc:Fallback xmlns="">
      <p:transition spd="slow" advTm="30816"/>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99882" y="-164592"/>
            <a:ext cx="6138278" cy="1422400"/>
          </a:xfrm>
        </p:spPr>
        <p:txBody>
          <a:bodyPr>
            <a:noAutofit/>
          </a:bodyPr>
          <a:lstStyle/>
          <a:p>
            <a:r>
              <a:rPr lang="uk-UA" sz="3200" b="1" dirty="0" smtClean="0"/>
              <a:t>Вічний Сковорода</a:t>
            </a:r>
            <a:endParaRPr lang="ru-RU" sz="3200" b="1" dirty="0"/>
          </a:p>
        </p:txBody>
      </p:sp>
      <p:sp>
        <p:nvSpPr>
          <p:cNvPr id="4" name="Текст 3"/>
          <p:cNvSpPr>
            <a:spLocks noGrp="1"/>
          </p:cNvSpPr>
          <p:nvPr>
            <p:ph type="body" sz="half" idx="2"/>
          </p:nvPr>
        </p:nvSpPr>
        <p:spPr>
          <a:xfrm>
            <a:off x="1327355" y="1490472"/>
            <a:ext cx="4916129" cy="5367528"/>
          </a:xfrm>
        </p:spPr>
        <p:txBody>
          <a:bodyPr>
            <a:noAutofit/>
          </a:bodyPr>
          <a:lstStyle/>
          <a:p>
            <a:r>
              <a:rPr lang="uk-UA" sz="2400" dirty="0" smtClean="0"/>
              <a:t>Вразили слова Віталія </a:t>
            </a:r>
            <a:r>
              <a:rPr lang="uk-UA" sz="2400" dirty="0" err="1" smtClean="0"/>
              <a:t>Чепиноги</a:t>
            </a:r>
            <a:r>
              <a:rPr lang="uk-UA" sz="2400" dirty="0" smtClean="0"/>
              <a:t>, </a:t>
            </a:r>
            <a:r>
              <a:rPr lang="uk-UA" sz="2400" dirty="0" err="1" smtClean="0"/>
              <a:t>блогера</a:t>
            </a:r>
            <a:r>
              <a:rPr lang="uk-UA" sz="2400" dirty="0" smtClean="0"/>
              <a:t>. Він написав</a:t>
            </a:r>
            <a:r>
              <a:rPr lang="en-US" sz="2400" dirty="0" smtClean="0"/>
              <a:t>: </a:t>
            </a:r>
            <a:r>
              <a:rPr lang="uk-UA" sz="2400" dirty="0" smtClean="0"/>
              <a:t>«Свого часу таліби знищили унікальні </a:t>
            </a:r>
            <a:r>
              <a:rPr lang="uk-UA" sz="2400" dirty="0" err="1" smtClean="0"/>
              <a:t>Баміанські</a:t>
            </a:r>
            <a:r>
              <a:rPr lang="uk-UA" sz="2400" dirty="0" smtClean="0"/>
              <a:t> статуї Будди в Афганістані…Будда з цього б сміявся. Неможливо знищити символ, який вивів НІЩО і НІЧОГО – в абсолют. Так із Сковородою…Можна знищити музей. Неможливо знищити Сковороду й </a:t>
            </a:r>
            <a:r>
              <a:rPr lang="uk-UA" sz="2400" dirty="0" err="1" smtClean="0"/>
              <a:t>сковородинство</a:t>
            </a:r>
            <a:r>
              <a:rPr lang="uk-UA" sz="2400" dirty="0" smtClean="0"/>
              <a:t>. Росія скоро мине, а Сковорода – вічний!»</a:t>
            </a:r>
            <a:endParaRPr lang="ru-RU" sz="2400" dirty="0"/>
          </a:p>
        </p:txBody>
      </p:sp>
      <p:pic>
        <p:nvPicPr>
          <p:cNvPr id="11266" name="Picture 2" descr="Григорій Сковорода 10фактів з життя та філософії, що є актуальними сьогодні  - YouTube"/>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6351638" y="1578961"/>
            <a:ext cx="5633884" cy="4281063"/>
          </a:xfrm>
          <a:prstGeom prst="rect">
            <a:avLst/>
          </a:prstGeom>
          <a:noFill/>
          <a:extLst>
            <a:ext uri="{909E8E84-426E-40DD-AFC4-6F175D3DCCD1}">
              <a14:hiddenFill xmlns:a14="http://schemas.microsoft.com/office/drawing/2010/main">
                <a:solidFill>
                  <a:srgbClr val="FFFFFF"/>
                </a:solidFill>
              </a14:hiddenFill>
            </a:ext>
          </a:extLst>
        </p:spPr>
      </p:pic>
      <p:pic>
        <p:nvPicPr>
          <p:cNvPr id="3" name="XVIII ст. музика та слова Г. Сковороди (320 kbps)">
            <a:hlinkClick r:id="" action="ppaction://media"/>
          </p:cNvPr>
          <p:cNvPicPr>
            <a:picLocks noChangeAspect="1"/>
          </p:cNvPicPr>
          <p:nvPr>
            <a:audioFile r:link="rId1"/>
            <p:extLst>
              <p:ext uri="{DAA4B4D4-6D71-4841-9C94-3DE7FCFB9230}">
                <p14:media xmlns:p14="http://schemas.microsoft.com/office/powerpoint/2010/main" r:embed="rId2">
                  <p14:trim end="57831.05"/>
                  <p14:fade out="5250"/>
                </p14:media>
              </p:ext>
            </p:extLst>
          </p:nvPr>
        </p:nvPicPr>
        <p:blipFill>
          <a:blip r:embed="rId5"/>
          <a:stretch>
            <a:fillRect/>
          </a:stretch>
        </p:blipFill>
        <p:spPr>
          <a:xfrm>
            <a:off x="731838" y="5643774"/>
            <a:ext cx="487363" cy="487363"/>
          </a:xfrm>
          <a:prstGeom prst="rect">
            <a:avLst/>
          </a:prstGeom>
        </p:spPr>
      </p:pic>
    </p:spTree>
    <p:extLst>
      <p:ext uri="{BB962C8B-B14F-4D97-AF65-F5344CB8AC3E}">
        <p14:creationId xmlns:p14="http://schemas.microsoft.com/office/powerpoint/2010/main" val="2526101260"/>
      </p:ext>
    </p:extLst>
  </p:cSld>
  <p:clrMapOvr>
    <a:masterClrMapping/>
  </p:clrMapOvr>
  <mc:AlternateContent xmlns:mc="http://schemas.openxmlformats.org/markup-compatibility/2006" xmlns:p14="http://schemas.microsoft.com/office/powerpoint/2010/main">
    <mc:Choice Requires="p14">
      <p:transition spd="slow" p14:dur="2000" advTm="24000"/>
    </mc:Choice>
    <mc:Fallback xmlns="">
      <p:transition spd="slow" advTm="24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976" numSld="999"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93392" y="-270668"/>
            <a:ext cx="2926081" cy="1381713"/>
          </a:xfrm>
        </p:spPr>
        <p:txBody>
          <a:bodyPr>
            <a:normAutofit/>
          </a:bodyPr>
          <a:lstStyle/>
          <a:p>
            <a:r>
              <a:rPr lang="uk-UA" sz="2800" b="1" dirty="0" smtClean="0"/>
              <a:t>Завжди цікава особистість</a:t>
            </a:r>
            <a:endParaRPr lang="ru-RU" sz="2800" b="1" dirty="0"/>
          </a:p>
        </p:txBody>
      </p:sp>
      <p:sp>
        <p:nvSpPr>
          <p:cNvPr id="4" name="Текст 3"/>
          <p:cNvSpPr>
            <a:spLocks noGrp="1"/>
          </p:cNvSpPr>
          <p:nvPr>
            <p:ph type="body" sz="half" idx="2"/>
          </p:nvPr>
        </p:nvSpPr>
        <p:spPr>
          <a:xfrm>
            <a:off x="1327355" y="1199534"/>
            <a:ext cx="5053780" cy="5073249"/>
          </a:xfrm>
        </p:spPr>
        <p:txBody>
          <a:bodyPr>
            <a:noAutofit/>
          </a:bodyPr>
          <a:lstStyle/>
          <a:p>
            <a:r>
              <a:rPr lang="uk-UA" sz="2000" dirty="0" smtClean="0"/>
              <a:t>Чим більше читаєш про Сковороду, тим більше дізнаєшся цікавого, того, що не вкладається у звичні рамки. Є така гіпотеза, що Сковорода належав до якогось таємного ордену й виконував його доручення, а подорожі світом, то його завдання. Пройшли століття, та Сковорода стає більш цікавим.             </a:t>
            </a:r>
          </a:p>
          <a:p>
            <a:r>
              <a:rPr lang="uk-UA" sz="2000" dirty="0" smtClean="0"/>
              <a:t>Чим сьогодні нас приваблює </a:t>
            </a:r>
            <a:r>
              <a:rPr lang="uk-UA" sz="2000" dirty="0" smtClean="0"/>
              <a:t>Сковорода</a:t>
            </a:r>
            <a:r>
              <a:rPr lang="en-US" sz="2000" dirty="0" smtClean="0"/>
              <a:t>?</a:t>
            </a:r>
            <a:r>
              <a:rPr lang="uk-UA" sz="2000" dirty="0" smtClean="0"/>
              <a:t> </a:t>
            </a:r>
            <a:r>
              <a:rPr lang="uk-UA" sz="2000" dirty="0" smtClean="0"/>
              <a:t>Самопізнанням. Духовною незалежністю. Бажанням знати все. Григорій Савич близький нам мотивацією навчатися й просто бути собою. Справжня європейська людина.</a:t>
            </a:r>
            <a:endParaRPr lang="ru-RU" sz="2000" dirty="0"/>
          </a:p>
        </p:txBody>
      </p:sp>
      <p:pic>
        <p:nvPicPr>
          <p:cNvPr id="5122" name="Picture 2" descr="ЗМІСТ - 300-річчя філософа з Полтавщини Григорія Сковороди: уряд створив  оргкомітет"/>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587613" y="804672"/>
            <a:ext cx="5518402" cy="46741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2380171"/>
      </p:ext>
    </p:extLst>
  </p:cSld>
  <p:clrMapOvr>
    <a:masterClrMapping/>
  </p:clrMapOvr>
  <mc:AlternateContent xmlns:mc="http://schemas.openxmlformats.org/markup-compatibility/2006" xmlns:p14="http://schemas.microsoft.com/office/powerpoint/2010/main">
    <mc:Choice Requires="p14">
      <p:transition spd="slow" p14:dur="2000" advTm="31000"/>
    </mc:Choice>
    <mc:Fallback xmlns="">
      <p:transition spd="slow" advTm="31000"/>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86200" y="338328"/>
            <a:ext cx="7618412" cy="1566672"/>
          </a:xfrm>
        </p:spPr>
        <p:txBody>
          <a:bodyPr>
            <a:normAutofit/>
          </a:bodyPr>
          <a:lstStyle/>
          <a:p>
            <a:r>
              <a:rPr lang="uk-UA" sz="2400" dirty="0" smtClean="0"/>
              <a:t>Використані джерела</a:t>
            </a:r>
            <a:endParaRPr lang="ru-RU" sz="2400" dirty="0"/>
          </a:p>
        </p:txBody>
      </p:sp>
      <p:sp>
        <p:nvSpPr>
          <p:cNvPr id="3" name="Объект 2"/>
          <p:cNvSpPr>
            <a:spLocks noGrp="1"/>
          </p:cNvSpPr>
          <p:nvPr>
            <p:ph idx="1"/>
          </p:nvPr>
        </p:nvSpPr>
        <p:spPr>
          <a:xfrm>
            <a:off x="1737360" y="1078992"/>
            <a:ext cx="10277856" cy="5550408"/>
          </a:xfrm>
        </p:spPr>
        <p:txBody>
          <a:bodyPr>
            <a:normAutofit/>
          </a:bodyPr>
          <a:lstStyle/>
          <a:p>
            <a:r>
              <a:rPr lang="en-US" dirty="0">
                <a:hlinkClick r:id="rId2"/>
              </a:rPr>
              <a:t>https://www.writers.in.ua/writer/grygoriy-skovoroda</a:t>
            </a:r>
            <a:r>
              <a:rPr lang="en-US" dirty="0" smtClean="0">
                <a:hlinkClick r:id="rId2"/>
              </a:rPr>
              <a:t>/</a:t>
            </a:r>
            <a:endParaRPr lang="uk-UA" dirty="0" smtClean="0"/>
          </a:p>
          <a:p>
            <a:r>
              <a:rPr lang="en-US" dirty="0">
                <a:hlinkClick r:id="rId3"/>
              </a:rPr>
              <a:t>https://www.istpravda.com.ua/articles/2010/10/28/1364</a:t>
            </a:r>
            <a:r>
              <a:rPr lang="en-US" dirty="0" smtClean="0">
                <a:hlinkClick r:id="rId3"/>
              </a:rPr>
              <a:t>/</a:t>
            </a:r>
            <a:endParaRPr lang="uk-UA" dirty="0" smtClean="0"/>
          </a:p>
          <a:p>
            <a:r>
              <a:rPr lang="en-US" dirty="0" smtClean="0">
                <a:hlinkClick r:id="rId4"/>
              </a:rPr>
              <a:t>https</a:t>
            </a:r>
            <a:r>
              <a:rPr lang="en-US" dirty="0">
                <a:hlinkClick r:id="rId4"/>
              </a:rPr>
              <a:t>://</a:t>
            </a:r>
            <a:r>
              <a:rPr lang="en-US" dirty="0" smtClean="0">
                <a:hlinkClick r:id="rId4"/>
              </a:rPr>
              <a:t>2day.kh.ua/ru/blog/grigoriy-savich-des-smietsya-z-vas-tupi-durni-blog</a:t>
            </a:r>
            <a:endParaRPr lang="uk-UA" dirty="0" smtClean="0"/>
          </a:p>
          <a:p>
            <a:r>
              <a:rPr lang="en-US" dirty="0" smtClean="0">
                <a:hlinkClick r:id="rId5"/>
              </a:rPr>
              <a:t>https</a:t>
            </a:r>
            <a:r>
              <a:rPr lang="en-US" dirty="0">
                <a:hlinkClick r:id="rId5"/>
              </a:rPr>
              <a:t>://</a:t>
            </a:r>
            <a:r>
              <a:rPr lang="en-US" dirty="0" smtClean="0">
                <a:hlinkClick r:id="rId5"/>
              </a:rPr>
              <a:t>kg.ua/news/biblioteka-reportazh</a:t>
            </a:r>
            <a:endParaRPr lang="en-US" dirty="0" smtClean="0"/>
          </a:p>
          <a:p>
            <a:r>
              <a:rPr lang="en-US" dirty="0">
                <a:hlinkClick r:id="rId6"/>
              </a:rPr>
              <a:t>https://weekend.today/gorod/vtikach_-</a:t>
            </a:r>
            <a:r>
              <a:rPr lang="en-US" dirty="0" smtClean="0">
                <a:hlinkClick r:id="rId6"/>
              </a:rPr>
              <a:t>mandrivnik-ta-daunshifter-grigorii-skovoroda-v-kievi.htm</a:t>
            </a:r>
            <a:endParaRPr lang="en-US" dirty="0" smtClean="0"/>
          </a:p>
          <a:p>
            <a:r>
              <a:rPr lang="en-US" dirty="0">
                <a:hlinkClick r:id="rId7"/>
              </a:rPr>
              <a:t>http://</a:t>
            </a:r>
            <a:r>
              <a:rPr lang="en-US" dirty="0" smtClean="0">
                <a:hlinkClick r:id="rId7"/>
              </a:rPr>
              <a:t>litopys.org.ua/chysk/chysk08.htm</a:t>
            </a:r>
            <a:endParaRPr lang="uk-UA" dirty="0" smtClean="0"/>
          </a:p>
          <a:p>
            <a:r>
              <a:rPr lang="en-US" dirty="0">
                <a:hlinkClick r:id="rId8"/>
              </a:rPr>
              <a:t>https://</a:t>
            </a:r>
            <a:r>
              <a:rPr lang="en-US" dirty="0" smtClean="0">
                <a:hlinkClick r:id="rId8"/>
              </a:rPr>
              <a:t>sz.uzhgorod.ua/grygorij-skovoroda-ukrayinskyj-filosof-yakogo-dosi-vitayut-iz-dnem-narodzhennya/</a:t>
            </a:r>
            <a:endParaRPr lang="uk-UA" dirty="0" smtClean="0"/>
          </a:p>
          <a:p>
            <a:pPr marL="0" indent="0">
              <a:buNone/>
            </a:pPr>
            <a:r>
              <a:rPr lang="uk-UA" sz="2400" dirty="0" smtClean="0"/>
              <a:t>                       Пісні на слова Григорія Сковороди</a:t>
            </a:r>
          </a:p>
          <a:p>
            <a:r>
              <a:rPr lang="en-US" dirty="0" smtClean="0">
                <a:hlinkClick r:id="rId9"/>
              </a:rPr>
              <a:t>https</a:t>
            </a:r>
            <a:r>
              <a:rPr lang="en-US" dirty="0">
                <a:hlinkClick r:id="rId9"/>
              </a:rPr>
              <a:t>://</a:t>
            </a:r>
            <a:r>
              <a:rPr lang="en-US" dirty="0" smtClean="0">
                <a:hlinkClick r:id="rId9"/>
              </a:rPr>
              <a:t>www.youtube.com/watch?v=0v2VUwpbFn0</a:t>
            </a:r>
            <a:endParaRPr lang="uk-UA" dirty="0" smtClean="0"/>
          </a:p>
          <a:p>
            <a:r>
              <a:rPr lang="en-US" dirty="0" smtClean="0">
                <a:hlinkClick r:id="rId10"/>
              </a:rPr>
              <a:t>https</a:t>
            </a:r>
            <a:r>
              <a:rPr lang="en-US" dirty="0">
                <a:hlinkClick r:id="rId10"/>
              </a:rPr>
              <a:t>://</a:t>
            </a:r>
            <a:r>
              <a:rPr lang="en-US" dirty="0" smtClean="0">
                <a:hlinkClick r:id="rId10"/>
              </a:rPr>
              <a:t>www.youtube.com/watch?v=3rLkYWLEjf8https</a:t>
            </a:r>
            <a:endParaRPr lang="uk-UA" dirty="0" smtClean="0"/>
          </a:p>
          <a:p>
            <a:r>
              <a:rPr lang="en-US" dirty="0">
                <a:hlinkClick r:id="rId11"/>
              </a:rPr>
              <a:t>https://</a:t>
            </a:r>
            <a:r>
              <a:rPr lang="en-US" dirty="0" smtClean="0">
                <a:hlinkClick r:id="rId11"/>
              </a:rPr>
              <a:t>www.facebook.com/LiteraturnaVizytkaKraiu/videos</a:t>
            </a:r>
            <a:endParaRPr lang="en-US" dirty="0"/>
          </a:p>
        </p:txBody>
      </p:sp>
    </p:spTree>
    <p:extLst>
      <p:ext uri="{BB962C8B-B14F-4D97-AF65-F5344CB8AC3E}">
        <p14:creationId xmlns:p14="http://schemas.microsoft.com/office/powerpoint/2010/main" val="302189142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2" y="446088"/>
            <a:ext cx="5530660" cy="674789"/>
          </a:xfrm>
        </p:spPr>
        <p:txBody>
          <a:bodyPr>
            <a:noAutofit/>
          </a:bodyPr>
          <a:lstStyle/>
          <a:p>
            <a:r>
              <a:rPr lang="uk-UA" sz="3200" b="1" dirty="0" smtClean="0"/>
              <a:t>Міф про Сковороду</a:t>
            </a:r>
            <a:endParaRPr lang="ru-RU" sz="3200" b="1" dirty="0"/>
          </a:p>
        </p:txBody>
      </p:sp>
      <p:sp>
        <p:nvSpPr>
          <p:cNvPr id="4" name="Текст 3"/>
          <p:cNvSpPr>
            <a:spLocks noGrp="1"/>
          </p:cNvSpPr>
          <p:nvPr>
            <p:ph type="body" sz="half" idx="2"/>
          </p:nvPr>
        </p:nvSpPr>
        <p:spPr>
          <a:xfrm>
            <a:off x="1612491" y="1120877"/>
            <a:ext cx="5899355" cy="5581675"/>
          </a:xfrm>
        </p:spPr>
        <p:txBody>
          <a:bodyPr>
            <a:noAutofit/>
          </a:bodyPr>
          <a:lstStyle/>
          <a:p>
            <a:r>
              <a:rPr lang="uk-UA" sz="2800" dirty="0" smtClean="0"/>
              <a:t>Ми ще з дитинства чули про Сковороду, що жив собі такий філософ, був суворий і відлюдькуватий, ходив із посохом світом. Таким його малювали шкільні підручники. Але це не зовсім так. Сковорода був яскравою особистістю, якби він жив зараз, то міг би бути сучасним </a:t>
            </a:r>
            <a:r>
              <a:rPr lang="uk-UA" sz="2800" dirty="0" err="1" smtClean="0"/>
              <a:t>блогером</a:t>
            </a:r>
            <a:r>
              <a:rPr lang="uk-UA" sz="2800" dirty="0" smtClean="0"/>
              <a:t> чи приватним репетитором, одним словом, відомою людиною.</a:t>
            </a:r>
            <a:endParaRPr lang="ru-RU" sz="2800" dirty="0"/>
          </a:p>
        </p:txBody>
      </p:sp>
      <p:pic>
        <p:nvPicPr>
          <p:cNvPr id="1026" name="Picture 2" descr="Футболка жіноча &quot;Григорій Сковорода&quot; ✔️ Купуйте в інтернет галереї - Wall31"/>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291700" y="573907"/>
            <a:ext cx="4674157" cy="56302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7638837"/>
      </p:ext>
    </p:extLst>
  </p:cSld>
  <p:clrMapOvr>
    <a:masterClrMapping/>
  </p:clrMapOvr>
  <mc:AlternateContent xmlns:mc="http://schemas.openxmlformats.org/markup-compatibility/2006" xmlns:p14="http://schemas.microsoft.com/office/powerpoint/2010/main">
    <mc:Choice Requires="p14">
      <p:transition spd="slow" p14:dur="2000" advTm="14231"/>
    </mc:Choice>
    <mc:Fallback xmlns="">
      <p:transition spd="slow" advTm="14231"/>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p:cNvPicPr>
            <a:picLocks noChangeAspect="1"/>
          </p:cNvPicPr>
          <p:nvPr/>
        </p:nvPicPr>
        <p:blipFill>
          <a:blip r:embed="rId2"/>
          <a:stretch>
            <a:fillRect/>
          </a:stretch>
        </p:blipFill>
        <p:spPr>
          <a:xfrm>
            <a:off x="0" y="0"/>
            <a:ext cx="12192000" cy="9132094"/>
          </a:xfrm>
          <a:prstGeom prst="rect">
            <a:avLst/>
          </a:prstGeom>
        </p:spPr>
      </p:pic>
    </p:spTree>
    <p:extLst>
      <p:ext uri="{BB962C8B-B14F-4D97-AF65-F5344CB8AC3E}">
        <p14:creationId xmlns:p14="http://schemas.microsoft.com/office/powerpoint/2010/main" val="33251560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91771" y="-219329"/>
            <a:ext cx="3505199" cy="1254861"/>
          </a:xfrm>
        </p:spPr>
        <p:txBody>
          <a:bodyPr>
            <a:normAutofit/>
          </a:bodyPr>
          <a:lstStyle/>
          <a:p>
            <a:r>
              <a:rPr lang="uk-UA" sz="3200" b="1" dirty="0" smtClean="0"/>
              <a:t>Дитинство</a:t>
            </a:r>
            <a:endParaRPr lang="ru-RU" sz="3200" b="1" dirty="0"/>
          </a:p>
        </p:txBody>
      </p:sp>
      <p:sp>
        <p:nvSpPr>
          <p:cNvPr id="4" name="Текст 3"/>
          <p:cNvSpPr>
            <a:spLocks noGrp="1"/>
          </p:cNvSpPr>
          <p:nvPr>
            <p:ph type="body" sz="half" idx="2"/>
          </p:nvPr>
        </p:nvSpPr>
        <p:spPr>
          <a:xfrm>
            <a:off x="1582994" y="1170039"/>
            <a:ext cx="5017831" cy="5230762"/>
          </a:xfrm>
        </p:spPr>
        <p:txBody>
          <a:bodyPr>
            <a:noAutofit/>
          </a:bodyPr>
          <a:lstStyle/>
          <a:p>
            <a:r>
              <a:rPr lang="uk-UA" sz="2800" dirty="0" smtClean="0"/>
              <a:t>Народився майбутній філософ у 1722 році на Полтавщині в сотенному містечку Чорнухи, в родині козака. Батько дбав про освіту дітей</a:t>
            </a:r>
            <a:r>
              <a:rPr lang="en-US" sz="2800" dirty="0" smtClean="0"/>
              <a:t>:</a:t>
            </a:r>
            <a:r>
              <a:rPr lang="uk-UA" sz="2800" dirty="0" smtClean="0"/>
              <a:t> старший брат Сковороди Степан навчався у Польщі, а Григорія вже у 7 років віддали у початкову дяківську школу</a:t>
            </a:r>
            <a:r>
              <a:rPr lang="uk-UA" sz="2000" dirty="0" smtClean="0"/>
              <a:t>. </a:t>
            </a:r>
            <a:endParaRPr lang="ru-RU" sz="2000" dirty="0"/>
          </a:p>
        </p:txBody>
      </p:sp>
      <p:pic>
        <p:nvPicPr>
          <p:cNvPr id="2052" name="Picture 4" descr="Портрет Григорія Сковороди у молодості — Вікіпеді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3591" y="603504"/>
            <a:ext cx="4669091" cy="5408214"/>
          </a:xfrm>
          <a:prstGeom prst="rect">
            <a:avLst/>
          </a:prstGeom>
          <a:noFill/>
          <a:extLst>
            <a:ext uri="{909E8E84-426E-40DD-AFC4-6F175D3DCCD1}">
              <a14:hiddenFill xmlns:a14="http://schemas.microsoft.com/office/drawing/2010/main">
                <a:solidFill>
                  <a:srgbClr val="FFFFFF"/>
                </a:solidFill>
              </a14:hiddenFill>
            </a:ext>
          </a:extLst>
        </p:spPr>
      </p:pic>
      <p:sp>
        <p:nvSpPr>
          <p:cNvPr id="5" name="Объект 4"/>
          <p:cNvSpPr>
            <a:spLocks noGrp="1"/>
          </p:cNvSpPr>
          <p:nvPr>
            <p:ph idx="1"/>
          </p:nvPr>
        </p:nvSpPr>
        <p:spPr>
          <a:xfrm>
            <a:off x="6971157" y="603504"/>
            <a:ext cx="4591525" cy="5408214"/>
          </a:xfrm>
        </p:spPr>
        <p:txBody>
          <a:bodyPr/>
          <a:lstStyle/>
          <a:p>
            <a:pPr lvl="1"/>
            <a:endParaRPr lang="ru-RU" dirty="0"/>
          </a:p>
        </p:txBody>
      </p:sp>
    </p:spTree>
    <p:extLst>
      <p:ext uri="{BB962C8B-B14F-4D97-AF65-F5344CB8AC3E}">
        <p14:creationId xmlns:p14="http://schemas.microsoft.com/office/powerpoint/2010/main" val="722436179"/>
      </p:ext>
    </p:extLst>
  </p:cSld>
  <p:clrMapOvr>
    <a:masterClrMapping/>
  </p:clrMapOvr>
  <mc:AlternateContent xmlns:mc="http://schemas.openxmlformats.org/markup-compatibility/2006" xmlns:p14="http://schemas.microsoft.com/office/powerpoint/2010/main">
    <mc:Choice Requires="p14">
      <p:transition spd="slow" p14:dur="2000" advTm="10830"/>
    </mc:Choice>
    <mc:Fallback xmlns="">
      <p:transition spd="slow" advTm="1083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33624" y="446089"/>
            <a:ext cx="5539359" cy="735011"/>
          </a:xfrm>
        </p:spPr>
        <p:txBody>
          <a:bodyPr>
            <a:normAutofit/>
          </a:bodyPr>
          <a:lstStyle/>
          <a:p>
            <a:r>
              <a:rPr lang="uk-UA" sz="3600" b="1" dirty="0" smtClean="0"/>
              <a:t>Обдарована дитина</a:t>
            </a:r>
            <a:endParaRPr lang="ru-RU" sz="3600" b="1" dirty="0"/>
          </a:p>
        </p:txBody>
      </p:sp>
      <p:sp>
        <p:nvSpPr>
          <p:cNvPr id="4" name="Текст 3"/>
          <p:cNvSpPr>
            <a:spLocks noGrp="1"/>
          </p:cNvSpPr>
          <p:nvPr>
            <p:ph type="body" sz="half" idx="2"/>
          </p:nvPr>
        </p:nvSpPr>
        <p:spPr>
          <a:xfrm>
            <a:off x="1577338" y="1339978"/>
            <a:ext cx="5690237" cy="6600824"/>
          </a:xfrm>
        </p:spPr>
        <p:txBody>
          <a:bodyPr>
            <a:noAutofit/>
          </a:bodyPr>
          <a:lstStyle/>
          <a:p>
            <a:r>
              <a:rPr lang="uk-UA" sz="2400" dirty="0"/>
              <a:t>Сковорода з дитинства цікавився всім</a:t>
            </a:r>
            <a:r>
              <a:rPr lang="en-US" sz="2400" dirty="0"/>
              <a:t>:</a:t>
            </a:r>
            <a:r>
              <a:rPr lang="uk-UA" sz="2400" dirty="0"/>
              <a:t> вивчав латинську, грецьку, польську, німецьку та інші мови, грав на сопілці, флейті, бандурі, скрипці, був солістом у церковному хорі. Сьогодні таку дитину назвали б «індиго». У 12 років Григорій вступив до Києво-Могилянської академії. Навчався він з перервами близько 10 років, проте так і не отримав диплом про вищу освіту.</a:t>
            </a:r>
            <a:endParaRPr lang="ru-RU" sz="2400" dirty="0"/>
          </a:p>
          <a:p>
            <a:endParaRPr lang="ru-RU" sz="2800" dirty="0"/>
          </a:p>
        </p:txBody>
      </p:sp>
      <p:pic>
        <p:nvPicPr>
          <p:cNvPr id="6146" name="Picture 2" descr="Г.Сковорода | Тест з української літератури – «На Урок»"/>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267575" y="352426"/>
            <a:ext cx="3590925" cy="5429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5033363"/>
      </p:ext>
    </p:extLst>
  </p:cSld>
  <p:clrMapOvr>
    <a:masterClrMapping/>
  </p:clrMapOvr>
  <mc:AlternateContent xmlns:mc="http://schemas.openxmlformats.org/markup-compatibility/2006" xmlns:p14="http://schemas.microsoft.com/office/powerpoint/2010/main">
    <mc:Choice Requires="p14">
      <p:transition spd="slow" p14:dur="2000" advTm="15791"/>
    </mc:Choice>
    <mc:Fallback xmlns="">
      <p:transition spd="slow" advTm="15791"/>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04581" y="82296"/>
            <a:ext cx="4040187" cy="976312"/>
          </a:xfrm>
        </p:spPr>
        <p:txBody>
          <a:bodyPr>
            <a:noAutofit/>
          </a:bodyPr>
          <a:lstStyle/>
          <a:p>
            <a:r>
              <a:rPr lang="uk-UA" sz="3200" b="1" dirty="0" smtClean="0"/>
              <a:t>Співочий талант</a:t>
            </a:r>
            <a:endParaRPr lang="ru-RU" sz="3200" b="1" dirty="0"/>
          </a:p>
        </p:txBody>
      </p:sp>
      <p:sp>
        <p:nvSpPr>
          <p:cNvPr id="4" name="Текст 3"/>
          <p:cNvSpPr>
            <a:spLocks noGrp="1"/>
          </p:cNvSpPr>
          <p:nvPr>
            <p:ph type="body" sz="half" idx="2"/>
          </p:nvPr>
        </p:nvSpPr>
        <p:spPr>
          <a:xfrm>
            <a:off x="1737360" y="1049972"/>
            <a:ext cx="5788152" cy="6192997"/>
          </a:xfrm>
        </p:spPr>
        <p:txBody>
          <a:bodyPr>
            <a:noAutofit/>
          </a:bodyPr>
          <a:lstStyle/>
          <a:p>
            <a:r>
              <a:rPr lang="uk-UA" sz="2400" dirty="0" smtClean="0"/>
              <a:t>Оскільки Григорій мав гарний голос і чудовий слух, у 1741 році юного Сковороду взяли до Глухівської школи співу, потім він пройшов конкурсний відбір у придворну капелу російської імператриці Єлизавети. Він виконує партії альта в операх та літургіях. Тому наступні три роки Сковорода живе у Санкт-Петербурзі та Москві. Окрім життєвого досвіду, Григорій Савич здобув ще і додаткову музичну освіту. Проте, він не задоволений званням придворного співака і повертається до Києва.</a:t>
            </a:r>
            <a:endParaRPr lang="ru-RU" sz="2400" dirty="0"/>
          </a:p>
        </p:txBody>
      </p:sp>
      <p:pic>
        <p:nvPicPr>
          <p:cNvPr id="6150" name="Picture 6" descr="Ідемо за Сковородою - Урядовий Кур'єр - газета центральних органів влади  України онлайн"/>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66019" y="3895344"/>
            <a:ext cx="3457173" cy="2834640"/>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Григорій Савич Сковорода timeline | Timetoast timelin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7847" y="173736"/>
            <a:ext cx="3475345" cy="34747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9116371"/>
      </p:ext>
    </p:extLst>
  </p:cSld>
  <p:clrMapOvr>
    <a:masterClrMapping/>
  </p:clrMapOvr>
  <mc:AlternateContent xmlns:mc="http://schemas.openxmlformats.org/markup-compatibility/2006" xmlns:p14="http://schemas.microsoft.com/office/powerpoint/2010/main">
    <mc:Choice Requires="p14">
      <p:transition spd="slow" p14:dur="2000" advTm="21383"/>
    </mc:Choice>
    <mc:Fallback xmlns="">
      <p:transition spd="slow" advTm="21383"/>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36775" y="117473"/>
            <a:ext cx="4946363" cy="957263"/>
          </a:xfrm>
        </p:spPr>
        <p:txBody>
          <a:bodyPr>
            <a:noAutofit/>
          </a:bodyPr>
          <a:lstStyle/>
          <a:p>
            <a:r>
              <a:rPr lang="uk-UA" sz="3200" b="1" dirty="0" smtClean="0"/>
              <a:t>Мандрівка Європою</a:t>
            </a:r>
            <a:endParaRPr lang="ru-RU" sz="3200" b="1" dirty="0"/>
          </a:p>
        </p:txBody>
      </p:sp>
      <p:sp>
        <p:nvSpPr>
          <p:cNvPr id="4" name="Текст 3"/>
          <p:cNvSpPr>
            <a:spLocks noGrp="1"/>
          </p:cNvSpPr>
          <p:nvPr>
            <p:ph type="body" sz="half" idx="2"/>
          </p:nvPr>
        </p:nvSpPr>
        <p:spPr>
          <a:xfrm>
            <a:off x="1575151" y="1152144"/>
            <a:ext cx="5593746" cy="5605272"/>
          </a:xfrm>
        </p:spPr>
        <p:txBody>
          <a:bodyPr>
            <a:noAutofit/>
          </a:bodyPr>
          <a:lstStyle/>
          <a:p>
            <a:r>
              <a:rPr lang="uk-UA" sz="2400" dirty="0" smtClean="0"/>
              <a:t>У 1745 році у складі «Токайської комісії із заготівлі вин до царського двору», під керівництвом генерала Федора Вишневського, Сковорода потрапляє до Європи – до Угорщини. Але щойно опинившись за кордоном, він відправляється у свою власну мандрівку Європою – Словаччина  Австрія, Італія та Німеччина. Про Європу він казав</a:t>
            </a:r>
            <a:r>
              <a:rPr lang="en-US" sz="2400" dirty="0" smtClean="0"/>
              <a:t>:</a:t>
            </a:r>
            <a:r>
              <a:rPr lang="uk-UA" sz="2400" dirty="0" smtClean="0"/>
              <a:t> «Мені цікавлять вчені мужі, бібліотеки та університети». Філософ прослухав курс лекцій у Віденському та Краківському університетах.</a:t>
            </a:r>
            <a:endParaRPr lang="ru-RU" sz="2400" dirty="0"/>
          </a:p>
        </p:txBody>
      </p:sp>
      <p:sp>
        <p:nvSpPr>
          <p:cNvPr id="21" name="AutoShape 38"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2" name="AutoShape 40"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3" name="AutoShape 42"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4" name="AutoShape 44"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5" name="AutoShape 46"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6" name="AutoShape 48"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7" name="AutoShape 50"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1069975" y="769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8" name="AutoShape 52"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1222375" y="922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29" name="AutoShape 54"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1374775" y="1074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0" name="AutoShape 56"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1575150" y="1074736"/>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1" name="AutoShape 58"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1679575" y="1379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096" name="AutoShape 60" descr="Григорій Сковорода (1722—1794). Життя як легенда - Українська література.  Повторне видання. 9 клас. Слоньовська"/>
          <p:cNvSpPr>
            <a:spLocks noChangeAspect="1" noChangeArrowheads="1"/>
          </p:cNvSpPr>
          <p:nvPr/>
        </p:nvSpPr>
        <p:spPr bwMode="auto">
          <a:xfrm>
            <a:off x="1831975" y="1531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4238" name="Picture 142" descr="Всякому місту – звичай і права... (сучасною українською мовою) / Сатиричний  вірш | Сковорода Григорій - читати на «Проба Пера»"/>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7283514" y="229011"/>
            <a:ext cx="4594542" cy="6222323"/>
          </a:xfrm>
          <a:prstGeom prst="rect">
            <a:avLst/>
          </a:prstGeom>
          <a:noFill/>
          <a:extLst>
            <a:ext uri="{909E8E84-426E-40DD-AFC4-6F175D3DCCD1}">
              <a14:hiddenFill xmlns:a14="http://schemas.microsoft.com/office/drawing/2010/main">
                <a:solidFill>
                  <a:srgbClr val="FFFFFF"/>
                </a:solidFill>
              </a14:hiddenFill>
            </a:ext>
          </a:extLst>
        </p:spPr>
      </p:pic>
      <p:pic>
        <p:nvPicPr>
          <p:cNvPr id="3" name="СОНЯЧНА МАШИНА - ПТАШКО [ATR-CANLI STUDİO - 20.10.19] (320 kbp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430212" y="5963971"/>
            <a:ext cx="487363" cy="487363"/>
          </a:xfrm>
          <a:prstGeom prst="rect">
            <a:avLst/>
          </a:prstGeom>
        </p:spPr>
      </p:pic>
    </p:spTree>
    <p:extLst>
      <p:ext uri="{BB962C8B-B14F-4D97-AF65-F5344CB8AC3E}">
        <p14:creationId xmlns:p14="http://schemas.microsoft.com/office/powerpoint/2010/main" val="1352018130"/>
      </p:ext>
    </p:extLst>
  </p:cSld>
  <p:clrMapOvr>
    <a:masterClrMapping/>
  </p:clrMapOvr>
  <mc:AlternateContent xmlns:mc="http://schemas.openxmlformats.org/markup-compatibility/2006" xmlns:p14="http://schemas.microsoft.com/office/powerpoint/2010/main">
    <mc:Choice Requires="p14">
      <p:transition spd="slow" p14:dur="2000" advTm="18846"/>
    </mc:Choice>
    <mc:Fallback xmlns="">
      <p:transition spd="slow" advTm="188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58537" numSld="999"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10140" y="-286476"/>
            <a:ext cx="5175876" cy="1338061"/>
          </a:xfrm>
        </p:spPr>
        <p:txBody>
          <a:bodyPr>
            <a:noAutofit/>
          </a:bodyPr>
          <a:lstStyle/>
          <a:p>
            <a:r>
              <a:rPr lang="uk-UA" sz="3200" b="1" dirty="0" smtClean="0"/>
              <a:t>Повернення до України</a:t>
            </a:r>
            <a:endParaRPr lang="ru-RU" sz="3200" b="1" dirty="0"/>
          </a:p>
        </p:txBody>
      </p:sp>
      <p:sp>
        <p:nvSpPr>
          <p:cNvPr id="4" name="Текст 3"/>
          <p:cNvSpPr>
            <a:spLocks noGrp="1"/>
          </p:cNvSpPr>
          <p:nvPr>
            <p:ph type="body" sz="half" idx="2"/>
          </p:nvPr>
        </p:nvSpPr>
        <p:spPr>
          <a:xfrm>
            <a:off x="1810139" y="1184987"/>
            <a:ext cx="4544007" cy="4805265"/>
          </a:xfrm>
        </p:spPr>
        <p:txBody>
          <a:bodyPr>
            <a:noAutofit/>
          </a:bodyPr>
          <a:lstStyle/>
          <a:p>
            <a:r>
              <a:rPr lang="uk-UA" sz="2400" dirty="0" smtClean="0"/>
              <a:t>У 1751 році помер генерал Вишневський, керівник «Токайської комісії», на його місце призначили його сина Гаврила. Наступного року Сковорода вирішує повертатися в Україну. З черговим транспортом вина 10 жовтня 1750 року він прибув до </a:t>
            </a:r>
            <a:r>
              <a:rPr lang="uk-UA" sz="2400" dirty="0" err="1" smtClean="0"/>
              <a:t>Києва,а</a:t>
            </a:r>
            <a:r>
              <a:rPr lang="uk-UA" sz="2400" dirty="0" smtClean="0"/>
              <a:t> звідти  - до рідного села Чорнухи, де нікого з родини не застав у живих.</a:t>
            </a:r>
            <a:endParaRPr lang="ru-RU" sz="2400" dirty="0"/>
          </a:p>
        </p:txBody>
      </p:sp>
      <p:pic>
        <p:nvPicPr>
          <p:cNvPr id="11" name="Рисунок 10"/>
          <p:cNvPicPr>
            <a:picLocks noChangeAspect="1"/>
          </p:cNvPicPr>
          <p:nvPr/>
        </p:nvPicPr>
        <p:blipFill>
          <a:blip r:embed="rId2"/>
          <a:stretch>
            <a:fillRect/>
          </a:stretch>
        </p:blipFill>
        <p:spPr>
          <a:xfrm>
            <a:off x="7557797" y="382555"/>
            <a:ext cx="4124130" cy="5477069"/>
          </a:xfrm>
          <a:prstGeom prst="rect">
            <a:avLst/>
          </a:prstGeom>
        </p:spPr>
      </p:pic>
    </p:spTree>
    <p:extLst>
      <p:ext uri="{BB962C8B-B14F-4D97-AF65-F5344CB8AC3E}">
        <p14:creationId xmlns:p14="http://schemas.microsoft.com/office/powerpoint/2010/main" val="603413590"/>
      </p:ext>
    </p:extLst>
  </p:cSld>
  <p:clrMapOvr>
    <a:masterClrMapping/>
  </p:clrMapOvr>
  <mc:AlternateContent xmlns:mc="http://schemas.openxmlformats.org/markup-compatibility/2006" xmlns:p14="http://schemas.microsoft.com/office/powerpoint/2010/main">
    <mc:Choice Requires="p14">
      <p:transition spd="slow" p14:dur="2000" advTm="18749"/>
    </mc:Choice>
    <mc:Fallback xmlns="">
      <p:transition spd="slow" advTm="18749"/>
    </mc:Fallback>
  </mc:AlternateContent>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Легкий дым</Template>
  <TotalTime>20905</TotalTime>
  <Words>2577</Words>
  <Application>Microsoft Office PowerPoint</Application>
  <PresentationFormat>Произвольный</PresentationFormat>
  <Paragraphs>97</Paragraphs>
  <Slides>40</Slides>
  <Notes>4</Notes>
  <HiddenSlides>0</HiddenSlides>
  <MMClips>4</MMClips>
  <ScaleCrop>false</ScaleCrop>
  <HeadingPairs>
    <vt:vector size="4" baseType="variant">
      <vt:variant>
        <vt:lpstr>Тема</vt:lpstr>
      </vt:variant>
      <vt:variant>
        <vt:i4>1</vt:i4>
      </vt:variant>
      <vt:variant>
        <vt:lpstr>Заголовки слайдов</vt:lpstr>
      </vt:variant>
      <vt:variant>
        <vt:i4>40</vt:i4>
      </vt:variant>
    </vt:vector>
  </HeadingPairs>
  <TitlesOfParts>
    <vt:vector size="41" baseType="lpstr">
      <vt:lpstr>Легкий дым</vt:lpstr>
      <vt:lpstr>Григорій Сковорода:</vt:lpstr>
      <vt:lpstr>Світ ловив мене, та не піймав</vt:lpstr>
      <vt:lpstr>Феномен Сковороди</vt:lpstr>
      <vt:lpstr>Міф про Сковороду</vt:lpstr>
      <vt:lpstr>Дитинство</vt:lpstr>
      <vt:lpstr>Обдарована дитина</vt:lpstr>
      <vt:lpstr>Співочий талант</vt:lpstr>
      <vt:lpstr>Мандрівка Європою</vt:lpstr>
      <vt:lpstr>Повернення до України</vt:lpstr>
      <vt:lpstr>Кар’єра вчителя</vt:lpstr>
      <vt:lpstr>Конфлікт з єпископом </vt:lpstr>
      <vt:lpstr>Гувернер</vt:lpstr>
      <vt:lpstr>Запальний характер</vt:lpstr>
      <vt:lpstr>Повернення до вчителювання</vt:lpstr>
      <vt:lpstr>Видіння</vt:lpstr>
      <vt:lpstr>Поезія</vt:lpstr>
      <vt:lpstr>Слобожанщина</vt:lpstr>
      <vt:lpstr>Педагогічне покликання</vt:lpstr>
      <vt:lpstr>Яскрава особистість</vt:lpstr>
      <vt:lpstr>Улюблений учень</vt:lpstr>
      <vt:lpstr>Цікавий час</vt:lpstr>
      <vt:lpstr>Холостяк</vt:lpstr>
      <vt:lpstr>Останні роки роботи</vt:lpstr>
      <vt:lpstr>Самітник-пілігрим</vt:lpstr>
      <vt:lpstr>Життя на пасіці</vt:lpstr>
      <vt:lpstr>Нові знайомства</vt:lpstr>
      <vt:lpstr>Провидець</vt:lpstr>
      <vt:lpstr>Зближення з Богом</vt:lpstr>
      <vt:lpstr>Подорожі</vt:lpstr>
      <vt:lpstr>Любов до України</vt:lpstr>
      <vt:lpstr>Мандрівник</vt:lpstr>
      <vt:lpstr>Мандрівник</vt:lpstr>
      <vt:lpstr>Остання мандрівка</vt:lpstr>
      <vt:lpstr>Знав дату своєї смерті</vt:lpstr>
      <vt:lpstr>Пошук щастя</vt:lpstr>
      <vt:lpstr>Ракети для Сковороди</vt:lpstr>
      <vt:lpstr>Вічний Сковорода</vt:lpstr>
      <vt:lpstr>Завжди цікава особистість</vt:lpstr>
      <vt:lpstr>Використані джерела</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Григорій Сковорода</dc:title>
  <dc:creator>User</dc:creator>
  <cp:lastModifiedBy>admin</cp:lastModifiedBy>
  <cp:revision>304</cp:revision>
  <dcterms:created xsi:type="dcterms:W3CDTF">2022-10-22T15:44:58Z</dcterms:created>
  <dcterms:modified xsi:type="dcterms:W3CDTF">2022-11-20T15:26:26Z</dcterms:modified>
  <cp:contentStatus/>
</cp:coreProperties>
</file>