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8"/>
  </p:notesMasterIdLst>
  <p:sldIdLst>
    <p:sldId id="256" r:id="rId2"/>
    <p:sldId id="267" r:id="rId3"/>
    <p:sldId id="263" r:id="rId4"/>
    <p:sldId id="257" r:id="rId5"/>
    <p:sldId id="258" r:id="rId6"/>
    <p:sldId id="262" r:id="rId7"/>
    <p:sldId id="259" r:id="rId8"/>
    <p:sldId id="284" r:id="rId9"/>
    <p:sldId id="260" r:id="rId10"/>
    <p:sldId id="261" r:id="rId11"/>
    <p:sldId id="264" r:id="rId12"/>
    <p:sldId id="265" r:id="rId13"/>
    <p:sldId id="266" r:id="rId14"/>
    <p:sldId id="268" r:id="rId15"/>
    <p:sldId id="269" r:id="rId16"/>
    <p:sldId id="270" r:id="rId17"/>
    <p:sldId id="291" r:id="rId18"/>
    <p:sldId id="271" r:id="rId19"/>
    <p:sldId id="273" r:id="rId20"/>
    <p:sldId id="274" r:id="rId21"/>
    <p:sldId id="275" r:id="rId22"/>
    <p:sldId id="289" r:id="rId23"/>
    <p:sldId id="290" r:id="rId24"/>
    <p:sldId id="276" r:id="rId25"/>
    <p:sldId id="280" r:id="rId26"/>
    <p:sldId id="277" r:id="rId27"/>
    <p:sldId id="281" r:id="rId28"/>
    <p:sldId id="283" r:id="rId29"/>
    <p:sldId id="282" r:id="rId30"/>
    <p:sldId id="278" r:id="rId31"/>
    <p:sldId id="285" r:id="rId32"/>
    <p:sldId id="286" r:id="rId33"/>
    <p:sldId id="287" r:id="rId34"/>
    <p:sldId id="279" r:id="rId35"/>
    <p:sldId id="293" r:id="rId36"/>
    <p:sldId id="292" r:id="rId37"/>
  </p:sldIdLst>
  <p:sldSz cx="9144000" cy="5143500" type="screen16x9"/>
  <p:notesSz cx="6858000" cy="9144000"/>
  <p:embeddedFontLst>
    <p:embeddedFont>
      <p:font typeface="Calibri" panose="020F0502020204030204" pitchFamily="34" charset="0"/>
      <p:regular r:id="rId39"/>
      <p:bold r:id="rId40"/>
      <p:italic r:id="rId41"/>
      <p:boldItalic r:id="rId42"/>
    </p:embeddedFont>
    <p:embeddedFont>
      <p:font typeface="Nunito" pitchFamily="2" charset="-52"/>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02" y="54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1a01218f80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1a01218f80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a01218f802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1a01218f80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dirty="0"/>
          </a:p>
        </p:txBody>
      </p:sp>
    </p:spTree>
    <p:extLst>
      <p:ext uri="{BB962C8B-B14F-4D97-AF65-F5344CB8AC3E}">
        <p14:creationId xmlns:p14="http://schemas.microsoft.com/office/powerpoint/2010/main" val="608446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a01218f802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a01218f802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dirty="0"/>
          </a:p>
        </p:txBody>
      </p:sp>
    </p:spTree>
    <p:extLst>
      <p:ext uri="{BB962C8B-B14F-4D97-AF65-F5344CB8AC3E}">
        <p14:creationId xmlns:p14="http://schemas.microsoft.com/office/powerpoint/2010/main" val="4276427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6"/>
        </a:solidFill>
        <a:effectLst/>
      </p:bgPr>
    </p:bg>
    <p:spTree>
      <p:nvGrpSpPr>
        <p:cNvPr id="1"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09632"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5200"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159826"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905395"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279439"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917201"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2"/>
          <p:cNvSpPr txBox="1">
            <a:spLocks noGrp="1"/>
          </p:cNvSpPr>
          <p:nvPr>
            <p:ph type="ctrTitle"/>
          </p:nvPr>
        </p:nvSpPr>
        <p:spPr>
          <a:xfrm>
            <a:off x="1858703" y="1822833"/>
            <a:ext cx="5361300" cy="14481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35" name="Google Shape;35;p2"/>
          <p:cNvSpPr txBox="1">
            <a:spLocks noGrp="1"/>
          </p:cNvSpPr>
          <p:nvPr>
            <p:ph type="subTitle" idx="1"/>
          </p:nvPr>
        </p:nvSpPr>
        <p:spPr>
          <a:xfrm>
            <a:off x="1858700" y="3413158"/>
            <a:ext cx="5361300" cy="52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36" name="Google Shape;36;p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3"/>
        </a:solidFill>
        <a:effectLst/>
      </p:bgPr>
    </p:bg>
    <p:spTree>
      <p:nvGrpSpPr>
        <p:cNvPr id="1"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11"/>
          <p:cNvSpPr txBox="1">
            <a:spLocks noGrp="1"/>
          </p:cNvSpPr>
          <p:nvPr>
            <p:ph type="title" hasCustomPrompt="1"/>
          </p:nvPr>
        </p:nvSpPr>
        <p:spPr>
          <a:xfrm>
            <a:off x="1385850" y="1383850"/>
            <a:ext cx="6372300" cy="13797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a:spLocks noGrp="1"/>
          </p:cNvSpPr>
          <p:nvPr>
            <p:ph type="body" idx="1"/>
          </p:nvPr>
        </p:nvSpPr>
        <p:spPr>
          <a:xfrm>
            <a:off x="1385850" y="2863850"/>
            <a:ext cx="6372300" cy="641100"/>
          </a:xfrm>
          <a:prstGeom prst="rect">
            <a:avLst/>
          </a:prstGeom>
        </p:spPr>
        <p:txBody>
          <a:bodyPr spcFirstLastPara="1" wrap="square" lIns="91425" tIns="91425" rIns="91425" bIns="91425" anchor="t" anchorCtr="0">
            <a:normAutofit/>
          </a:bodyPr>
          <a:lstStyle>
            <a:lvl1pPr marL="457200" lvl="0" indent="-311150" algn="ctr">
              <a:spcBef>
                <a:spcPts val="0"/>
              </a:spcBef>
              <a:spcAft>
                <a:spcPts val="0"/>
              </a:spcAft>
              <a:buSzPts val="1300"/>
              <a:buChar char="●"/>
              <a:defRPr/>
            </a:lvl1pPr>
            <a:lvl2pPr marL="914400" lvl="1" indent="-298450" algn="ctr">
              <a:spcBef>
                <a:spcPts val="0"/>
              </a:spcBef>
              <a:spcAft>
                <a:spcPts val="0"/>
              </a:spcAft>
              <a:buSzPts val="1100"/>
              <a:buChar char="○"/>
              <a:defRPr/>
            </a:lvl2pPr>
            <a:lvl3pPr marL="1371600" lvl="2" indent="-298450" algn="ctr">
              <a:spcBef>
                <a:spcPts val="0"/>
              </a:spcBef>
              <a:spcAft>
                <a:spcPts val="0"/>
              </a:spcAft>
              <a:buSzPts val="1100"/>
              <a:buChar char="■"/>
              <a:defRPr/>
            </a:lvl3pPr>
            <a:lvl4pPr marL="1828800" lvl="3" indent="-298450" algn="ctr">
              <a:spcBef>
                <a:spcPts val="0"/>
              </a:spcBef>
              <a:spcAft>
                <a:spcPts val="0"/>
              </a:spcAft>
              <a:buSzPts val="1100"/>
              <a:buChar char="●"/>
              <a:defRPr/>
            </a:lvl4pPr>
            <a:lvl5pPr marL="2286000" lvl="4" indent="-298450" algn="ctr">
              <a:spcBef>
                <a:spcPts val="0"/>
              </a:spcBef>
              <a:spcAft>
                <a:spcPts val="0"/>
              </a:spcAft>
              <a:buSzPts val="1100"/>
              <a:buChar char="○"/>
              <a:defRPr/>
            </a:lvl5pPr>
            <a:lvl6pPr marL="2743200" lvl="5" indent="-298450" algn="ctr">
              <a:spcBef>
                <a:spcPts val="0"/>
              </a:spcBef>
              <a:spcAft>
                <a:spcPts val="0"/>
              </a:spcAft>
              <a:buSzPts val="1100"/>
              <a:buChar char="■"/>
              <a:defRPr/>
            </a:lvl6pPr>
            <a:lvl7pPr marL="3200400" lvl="6" indent="-298450" algn="ctr">
              <a:spcBef>
                <a:spcPts val="0"/>
              </a:spcBef>
              <a:spcAft>
                <a:spcPts val="0"/>
              </a:spcAft>
              <a:buSzPts val="1100"/>
              <a:buChar char="●"/>
              <a:defRPr/>
            </a:lvl7pPr>
            <a:lvl8pPr marL="3657600" lvl="7" indent="-298450" algn="ctr">
              <a:spcBef>
                <a:spcPts val="0"/>
              </a:spcBef>
              <a:spcAft>
                <a:spcPts val="0"/>
              </a:spcAft>
              <a:buSzPts val="1100"/>
              <a:buChar char="○"/>
              <a:defRPr/>
            </a:lvl8pPr>
            <a:lvl9pPr marL="4114800" lvl="8" indent="-298450" algn="ctr">
              <a:spcBef>
                <a:spcPts val="0"/>
              </a:spcBef>
              <a:spcAft>
                <a:spcPts val="0"/>
              </a:spcAft>
              <a:buSzPts val="1100"/>
              <a:buChar char="■"/>
              <a:defRPr/>
            </a:lvl9pPr>
          </a:lstStyle>
          <a:p>
            <a:endParaRPr/>
          </a:p>
        </p:txBody>
      </p:sp>
      <p:sp>
        <p:nvSpPr>
          <p:cNvPr id="121" name="Google Shape;121;p11"/>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2"/>
        <p:cNvGrpSpPr/>
        <p:nvPr/>
      </p:nvGrpSpPr>
      <p:grpSpPr>
        <a:xfrm>
          <a:off x="0" y="0"/>
          <a:ext cx="0" cy="0"/>
          <a:chOff x="0" y="0"/>
          <a:chExt cx="0" cy="0"/>
        </a:xfrm>
      </p:grpSpPr>
      <p:sp>
        <p:nvSpPr>
          <p:cNvPr id="123" name="Google Shape;123;p1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a:endParaRPr/>
          </a:p>
        </p:txBody>
      </p:sp>
      <p:sp>
        <p:nvSpPr>
          <p:cNvPr id="48" name="Google Shape;48;p3"/>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dk2"/>
        </a:solidFill>
        <a:effectLst/>
      </p:bgPr>
    </p:bg>
    <p:spTree>
      <p:nvGrpSpPr>
        <p:cNvPr id="1"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54" name="Google Shape;54;p4"/>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55" name="Google Shape;55;p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1" name="Google Shape;61;p5"/>
          <p:cNvSpPr txBox="1">
            <a:spLocks noGrp="1"/>
          </p:cNvSpPr>
          <p:nvPr>
            <p:ph type="body" idx="1"/>
          </p:nvPr>
        </p:nvSpPr>
        <p:spPr>
          <a:xfrm>
            <a:off x="819150"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2" name="Google Shape;62;p5"/>
          <p:cNvSpPr txBox="1">
            <a:spLocks noGrp="1"/>
          </p:cNvSpPr>
          <p:nvPr>
            <p:ph type="body" idx="2"/>
          </p:nvPr>
        </p:nvSpPr>
        <p:spPr>
          <a:xfrm>
            <a:off x="4638675"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3" name="Google Shape;63;p5"/>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9" name="Google Shape;69;p6"/>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accent3"/>
        </a:solidFill>
        <a:effectLst/>
      </p:bgPr>
    </p:bg>
    <p:spTree>
      <p:nvGrpSpPr>
        <p:cNvPr id="1"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a:off x="31" y="2824500"/>
            <a:ext cx="7370400" cy="2319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txBox="1">
            <a:spLocks noGrp="1"/>
          </p:cNvSpPr>
          <p:nvPr>
            <p:ph type="title"/>
          </p:nvPr>
        </p:nvSpPr>
        <p:spPr>
          <a:xfrm>
            <a:off x="819150" y="845600"/>
            <a:ext cx="3709200" cy="1383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75" name="Google Shape;75;p7"/>
          <p:cNvSpPr txBox="1">
            <a:spLocks noGrp="1"/>
          </p:cNvSpPr>
          <p:nvPr>
            <p:ph type="body" idx="1"/>
          </p:nvPr>
        </p:nvSpPr>
        <p:spPr>
          <a:xfrm>
            <a:off x="830700" y="2319050"/>
            <a:ext cx="3709200" cy="21198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76" name="Google Shape;76;p7"/>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1"/>
        </a:solidFill>
        <a:effectLst/>
      </p:bgPr>
    </p:bg>
    <p:spTree>
      <p:nvGrpSpPr>
        <p:cNvPr id="1"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4093430"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a:off x="3961956"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7279439"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a:off x="6917201"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8"/>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8"/>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8"/>
          <p:cNvSpPr txBox="1">
            <a:spLocks noGrp="1"/>
          </p:cNvSpPr>
          <p:nvPr>
            <p:ph type="title"/>
          </p:nvPr>
        </p:nvSpPr>
        <p:spPr>
          <a:xfrm>
            <a:off x="1393929" y="1301146"/>
            <a:ext cx="6366900" cy="25392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a:endParaRPr/>
          </a:p>
        </p:txBody>
      </p:sp>
      <p:sp>
        <p:nvSpPr>
          <p:cNvPr id="94" name="Google Shape;94;p8"/>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9"/>
          <p:cNvSpPr txBox="1">
            <a:spLocks noGrp="1"/>
          </p:cNvSpPr>
          <p:nvPr>
            <p:ph type="title"/>
          </p:nvPr>
        </p:nvSpPr>
        <p:spPr>
          <a:xfrm>
            <a:off x="819150" y="845600"/>
            <a:ext cx="6424200" cy="705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00" name="Google Shape;100;p9"/>
          <p:cNvSpPr txBox="1">
            <a:spLocks noGrp="1"/>
          </p:cNvSpPr>
          <p:nvPr>
            <p:ph type="subTitle" idx="1"/>
          </p:nvPr>
        </p:nvSpPr>
        <p:spPr>
          <a:xfrm>
            <a:off x="819150" y="1550700"/>
            <a:ext cx="5859900" cy="393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01" name="Google Shape;101;p9"/>
          <p:cNvSpPr txBox="1">
            <a:spLocks noGrp="1"/>
          </p:cNvSpPr>
          <p:nvPr>
            <p:ph type="body" idx="2"/>
          </p:nvPr>
        </p:nvSpPr>
        <p:spPr>
          <a:xfrm>
            <a:off x="819150" y="2467050"/>
            <a:ext cx="5859900" cy="2095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102" name="Google Shape;102;p9"/>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1"/>
        </a:solidFill>
        <a:effectLst/>
      </p:bgPr>
    </p:bg>
    <p:spTree>
      <p:nvGrpSpPr>
        <p:cNvPr id="1"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0"/>
          <p:cNvSpPr txBox="1">
            <a:spLocks noGrp="1"/>
          </p:cNvSpPr>
          <p:nvPr>
            <p:ph type="body" idx="1"/>
          </p:nvPr>
        </p:nvSpPr>
        <p:spPr>
          <a:xfrm>
            <a:off x="328025" y="4163500"/>
            <a:ext cx="7415100" cy="605100"/>
          </a:xfrm>
          <a:prstGeom prst="rect">
            <a:avLst/>
          </a:prstGeom>
        </p:spPr>
        <p:txBody>
          <a:bodyPr spcFirstLastPara="1" wrap="square" lIns="91425" tIns="91425" rIns="91425" bIns="91425" anchor="b" anchorCtr="0">
            <a:normAutofit/>
          </a:bodyPr>
          <a:lstStyle>
            <a:lvl1pPr marL="457200" lvl="0" indent="-228600">
              <a:lnSpc>
                <a:spcPct val="100000"/>
              </a:lnSpc>
              <a:spcBef>
                <a:spcPts val="0"/>
              </a:spcBef>
              <a:spcAft>
                <a:spcPts val="0"/>
              </a:spcAft>
              <a:buSzPts val="1300"/>
              <a:buNone/>
              <a:defRPr/>
            </a:lvl1pPr>
          </a:lstStyle>
          <a:p>
            <a:endParaRPr/>
          </a:p>
        </p:txBody>
      </p:sp>
      <p:sp>
        <p:nvSpPr>
          <p:cNvPr id="108" name="Google Shape;108;p10"/>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hif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a:endParaRPr/>
          </a:p>
        </p:txBody>
      </p:sp>
      <p:sp>
        <p:nvSpPr>
          <p:cNvPr id="7" name="Google Shape;7;p1"/>
          <p:cNvSpPr txBox="1">
            <a:spLocks noGrp="1"/>
          </p:cNvSpPr>
          <p:nvPr>
            <p:ph type="body" idx="1"/>
          </p:nvPr>
        </p:nvSpPr>
        <p:spPr>
          <a:xfrm>
            <a:off x="311700" y="1152475"/>
            <a:ext cx="8520600" cy="33912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marL="914400" lvl="1"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marL="1371600" lvl="2"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marL="1828800" lvl="3"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marL="2286000" lvl="4"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marL="2743200" lvl="5"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marL="3200400" lvl="6"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marL="3657600" lvl="7"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marL="4114800" lvl="8"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390734" y="4543668"/>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marL="0" lvl="0" indent="0" algn="r" rtl="0">
              <a:spcBef>
                <a:spcPts val="0"/>
              </a:spcBef>
              <a:spcAft>
                <a:spcPts val="0"/>
              </a:spcAft>
              <a:buNone/>
            </a:pPr>
            <a:fld id="{00000000-1234-1234-1234-123412341234}" type="slidenum">
              <a:rPr lang="ru"/>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spd="slow">
    <p:wip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8" Type="http://schemas.openxmlformats.org/officeDocument/2006/relationships/hyperlink" Target="https://ridna.ua/2012/12/120-rokiv-tomu-narodyvsya-mykola-kulish" TargetMode="External"/><Relationship Id="rId3" Type="http://schemas.openxmlformats.org/officeDocument/2006/relationships/hyperlink" Target="https://uchoose.info/" TargetMode="External"/><Relationship Id="rId7" Type="http://schemas.openxmlformats.org/officeDocument/2006/relationships/hyperlink" Target="https://chytomo.com/ekzempliary-xx/vaplite-ostanni-storinky-literaturnoi-dyskusii/" TargetMode="External"/><Relationship Id="rId2" Type="http://schemas.openxmlformats.org/officeDocument/2006/relationships/hyperlink" Target="https://espreso.tv/article/2017/10/31/rozstrilyane_vidrodzhennya_predstavnyky" TargetMode="External"/><Relationship Id="rId1" Type="http://schemas.openxmlformats.org/officeDocument/2006/relationships/slideLayout" Target="../slideLayouts/slideLayout3.xml"/><Relationship Id="rId6" Type="http://schemas.openxmlformats.org/officeDocument/2006/relationships/hyperlink" Target="https://msmb.org.ua/books/thematic_bibliography/601/" TargetMode="External"/><Relationship Id="rId5" Type="http://schemas.openxmlformats.org/officeDocument/2006/relationships/hyperlink" Target="https://www.bbc.com/ukrainian/blogs-42354897" TargetMode="External"/><Relationship Id="rId4" Type="http://schemas.openxmlformats.org/officeDocument/2006/relationships/hyperlink" Target="https://www.ukrlib.com.ua/referats/printit.php?tid=1205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3"/>
          <p:cNvSpPr txBox="1">
            <a:spLocks noGrp="1"/>
          </p:cNvSpPr>
          <p:nvPr>
            <p:ph type="ctrTitle"/>
          </p:nvPr>
        </p:nvSpPr>
        <p:spPr>
          <a:xfrm>
            <a:off x="1891350" y="1447137"/>
            <a:ext cx="5361300" cy="1848663"/>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ru" sz="3600" b="1" dirty="0"/>
              <a:t>Нескорений. Доля укра</a:t>
            </a:r>
            <a:r>
              <a:rPr lang="ru-RU" sz="3600" b="1" dirty="0"/>
              <a:t>ї</a:t>
            </a:r>
            <a:r>
              <a:rPr lang="ru" sz="3600" b="1" dirty="0"/>
              <a:t>нського митця Миколи Кул</a:t>
            </a:r>
            <a:r>
              <a:rPr lang="ru-RU" sz="3600" b="1" dirty="0"/>
              <a:t>і</a:t>
            </a:r>
            <a:r>
              <a:rPr lang="ru" sz="3600" b="1" dirty="0"/>
              <a:t>ша</a:t>
            </a:r>
            <a:endParaRPr sz="3600" b="1" dirty="0"/>
          </a:p>
        </p:txBody>
      </p:sp>
      <p:sp>
        <p:nvSpPr>
          <p:cNvPr id="129" name="Google Shape;129;p13"/>
          <p:cNvSpPr txBox="1">
            <a:spLocks noGrp="1"/>
          </p:cNvSpPr>
          <p:nvPr>
            <p:ph type="subTitle" idx="1"/>
          </p:nvPr>
        </p:nvSpPr>
        <p:spPr>
          <a:xfrm>
            <a:off x="2637928" y="3389304"/>
            <a:ext cx="5687088" cy="52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uk-UA" sz="2000" dirty="0"/>
              <a:t>До 130-річчя від дня народження драматурга</a:t>
            </a:r>
            <a:endParaRPr sz="2000" dirty="0"/>
          </a:p>
        </p:txBody>
      </p:sp>
    </p:spTree>
  </p:cSld>
  <p:clrMapOvr>
    <a:masterClrMapping/>
  </p:clrMapOvr>
  <p:transition spd="slow" advTm="8134">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817746E-F866-4BDA-B684-83BCE4F77FA4}"/>
              </a:ext>
            </a:extLst>
          </p:cNvPr>
          <p:cNvSpPr>
            <a:spLocks noGrp="1"/>
          </p:cNvSpPr>
          <p:nvPr>
            <p:ph type="title"/>
          </p:nvPr>
        </p:nvSpPr>
        <p:spPr>
          <a:xfrm>
            <a:off x="1717482" y="560439"/>
            <a:ext cx="6805894" cy="1239761"/>
          </a:xfrm>
        </p:spPr>
        <p:txBody>
          <a:bodyPr>
            <a:normAutofit/>
          </a:bodyPr>
          <a:lstStyle/>
          <a:p>
            <a:r>
              <a:rPr lang="uk-UA" sz="3200" b="1" dirty="0"/>
              <a:t>Талант полководця</a:t>
            </a:r>
            <a:endParaRPr lang="ru-UA" sz="3200" b="1" dirty="0"/>
          </a:p>
        </p:txBody>
      </p:sp>
      <p:sp>
        <p:nvSpPr>
          <p:cNvPr id="3" name="Текст 2">
            <a:extLst>
              <a:ext uri="{FF2B5EF4-FFF2-40B4-BE49-F238E27FC236}">
                <a16:creationId xmlns:a16="http://schemas.microsoft.com/office/drawing/2014/main" id="{67F73D7D-4830-4653-AF18-16905943E8A2}"/>
              </a:ext>
            </a:extLst>
          </p:cNvPr>
          <p:cNvSpPr>
            <a:spLocks noGrp="1"/>
          </p:cNvSpPr>
          <p:nvPr>
            <p:ph type="body" idx="1"/>
          </p:nvPr>
        </p:nvSpPr>
        <p:spPr>
          <a:xfrm>
            <a:off x="295829" y="1463040"/>
            <a:ext cx="5674318" cy="3315437"/>
          </a:xfrm>
        </p:spPr>
        <p:txBody>
          <a:bodyPr>
            <a:normAutofit lnSpcReduction="10000"/>
          </a:bodyPr>
          <a:lstStyle/>
          <a:p>
            <a:pPr marL="146050" indent="0">
              <a:buNone/>
            </a:pPr>
            <a:r>
              <a:rPr lang="uk-UA" sz="2000" dirty="0"/>
              <a:t>У 1918 році Микола Куліш повертається з фронту, та зразу ж потрапляє за грати за свої симпатії більшовикам. Через рік він сформував Дніпровський селянський полк, у якому керував штабом, вони воювали проти Денікіна. У відомому романі Юрія Яновського «Вершники» розповідається про походи цього полку, а сам Куліш стає прототипом головного героя - Данила Чабана.</a:t>
            </a:r>
            <a:endParaRPr lang="ru-UA" sz="2000" dirty="0"/>
          </a:p>
        </p:txBody>
      </p:sp>
      <p:pic>
        <p:nvPicPr>
          <p:cNvPr id="9218" name="Picture 2" descr="Народжений у степах, натхненний морем">
            <a:extLst>
              <a:ext uri="{FF2B5EF4-FFF2-40B4-BE49-F238E27FC236}">
                <a16:creationId xmlns:a16="http://schemas.microsoft.com/office/drawing/2014/main" id="{B9D3E19E-575A-4EE1-BCE7-4D7CA81A6C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5347" y="1463040"/>
            <a:ext cx="1995333" cy="2884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319813"/>
      </p:ext>
    </p:extLst>
  </p:cSld>
  <p:clrMapOvr>
    <a:masterClrMapping/>
  </p:clrMapOvr>
  <p:transition spd="slow" advTm="19236">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456876-4BE8-431A-9736-A71C4E7C2493}"/>
              </a:ext>
            </a:extLst>
          </p:cNvPr>
          <p:cNvSpPr>
            <a:spLocks noGrp="1"/>
          </p:cNvSpPr>
          <p:nvPr>
            <p:ph type="title"/>
          </p:nvPr>
        </p:nvSpPr>
        <p:spPr>
          <a:xfrm>
            <a:off x="2259453" y="206734"/>
            <a:ext cx="5740932" cy="1101090"/>
          </a:xfrm>
        </p:spPr>
        <p:txBody>
          <a:bodyPr>
            <a:normAutofit/>
          </a:bodyPr>
          <a:lstStyle/>
          <a:p>
            <a:r>
              <a:rPr lang="uk-UA" sz="3200" b="1" dirty="0"/>
              <a:t>Освітянин</a:t>
            </a:r>
            <a:endParaRPr lang="ru-UA" sz="3200" b="1" dirty="0"/>
          </a:p>
        </p:txBody>
      </p:sp>
      <p:sp>
        <p:nvSpPr>
          <p:cNvPr id="3" name="Текст 2">
            <a:extLst>
              <a:ext uri="{FF2B5EF4-FFF2-40B4-BE49-F238E27FC236}">
                <a16:creationId xmlns:a16="http://schemas.microsoft.com/office/drawing/2014/main" id="{50EFA2D2-53DE-46D5-9E7C-CD1D6A52B780}"/>
              </a:ext>
            </a:extLst>
          </p:cNvPr>
          <p:cNvSpPr>
            <a:spLocks noGrp="1"/>
          </p:cNvSpPr>
          <p:nvPr>
            <p:ph type="body" idx="1"/>
          </p:nvPr>
        </p:nvSpPr>
        <p:spPr>
          <a:xfrm>
            <a:off x="245192" y="914400"/>
            <a:ext cx="5845184" cy="3951798"/>
          </a:xfrm>
        </p:spPr>
        <p:txBody>
          <a:bodyPr>
            <a:noAutofit/>
          </a:bodyPr>
          <a:lstStyle/>
          <a:p>
            <a:pPr marL="146050" indent="0">
              <a:buNone/>
            </a:pPr>
            <a:r>
              <a:rPr lang="uk-UA" sz="1800" dirty="0"/>
              <a:t>У 1921 році Куліш завершує військову службу. Спочатку він завідувач Дніпропетровським відділом народної освіти. В цей час Микола Куліш склав українську абетку (Буквар) для шкіл, назвавши її «Первинка», це була перша українська абетка. Учителі українських шкіл, які приїздили з сіл, дуже дякували за неї складачеві. Потім драматург переїздить до Одеси, де працює інспектором шкіл. В Одесі Микола став членом письменницької спілки «Гарт», та захопився ідеями літературного угрупування М. Хвильового «</a:t>
            </a:r>
            <a:r>
              <a:rPr lang="uk-UA" sz="1800" dirty="0" err="1"/>
              <a:t>Урбіно</a:t>
            </a:r>
            <a:r>
              <a:rPr lang="uk-UA" sz="1800" dirty="0"/>
              <a:t>». В цьому ж році Микола Куліш закінчує п</a:t>
            </a:r>
            <a:r>
              <a:rPr lang="en-US" sz="1800" dirty="0"/>
              <a:t>’</a:t>
            </a:r>
            <a:r>
              <a:rPr lang="uk-UA" sz="1800" dirty="0" err="1"/>
              <a:t>єсу</a:t>
            </a:r>
            <a:r>
              <a:rPr lang="uk-UA" sz="1800" dirty="0"/>
              <a:t> 97, яка зробила його відомим драматургом.</a:t>
            </a:r>
            <a:endParaRPr lang="ru-UA" sz="1800" dirty="0"/>
          </a:p>
        </p:txBody>
      </p:sp>
      <p:pic>
        <p:nvPicPr>
          <p:cNvPr id="10244" name="Picture 4" descr="Блог учителя української мови та літератури: Микола Куліш - романтик  революції">
            <a:extLst>
              <a:ext uri="{FF2B5EF4-FFF2-40B4-BE49-F238E27FC236}">
                <a16:creationId xmlns:a16="http://schemas.microsoft.com/office/drawing/2014/main" id="{732685E5-1398-48E7-BB9F-05A41AE852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0376" y="1669178"/>
            <a:ext cx="2638425" cy="1805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005897"/>
      </p:ext>
    </p:extLst>
  </p:cSld>
  <p:clrMapOvr>
    <a:masterClrMapping/>
  </p:clrMapOvr>
  <p:transition spd="slow" advTm="29448">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30E52E-ED45-47A7-B982-E4210470ED1F}"/>
              </a:ext>
            </a:extLst>
          </p:cNvPr>
          <p:cNvSpPr>
            <a:spLocks noGrp="1"/>
          </p:cNvSpPr>
          <p:nvPr>
            <p:ph type="title"/>
          </p:nvPr>
        </p:nvSpPr>
        <p:spPr>
          <a:xfrm>
            <a:off x="1710812" y="235974"/>
            <a:ext cx="6614037" cy="1564226"/>
          </a:xfrm>
        </p:spPr>
        <p:txBody>
          <a:bodyPr>
            <a:normAutofit/>
          </a:bodyPr>
          <a:lstStyle/>
          <a:p>
            <a:r>
              <a:rPr lang="uk-UA" sz="3200" b="1" dirty="0"/>
              <a:t>Пророцтва Миколи Куліша</a:t>
            </a:r>
            <a:endParaRPr lang="ru-UA" sz="3200" b="1" dirty="0"/>
          </a:p>
        </p:txBody>
      </p:sp>
      <p:sp>
        <p:nvSpPr>
          <p:cNvPr id="3" name="Текст 2">
            <a:extLst>
              <a:ext uri="{FF2B5EF4-FFF2-40B4-BE49-F238E27FC236}">
                <a16:creationId xmlns:a16="http://schemas.microsoft.com/office/drawing/2014/main" id="{EFF11AA2-8B26-4181-88CC-E46228413F78}"/>
              </a:ext>
            </a:extLst>
          </p:cNvPr>
          <p:cNvSpPr>
            <a:spLocks noGrp="1"/>
          </p:cNvSpPr>
          <p:nvPr>
            <p:ph type="body" idx="1"/>
          </p:nvPr>
        </p:nvSpPr>
        <p:spPr>
          <a:xfrm>
            <a:off x="153383" y="914400"/>
            <a:ext cx="5698777" cy="3728392"/>
          </a:xfrm>
        </p:spPr>
        <p:txBody>
          <a:bodyPr>
            <a:noAutofit/>
          </a:bodyPr>
          <a:lstStyle/>
          <a:p>
            <a:pPr marL="146050" indent="0">
              <a:buNone/>
            </a:pPr>
            <a:r>
              <a:rPr lang="uk-UA" sz="1800" dirty="0"/>
              <a:t>Декілька років тому, в Музеї театрального та музичного мистецтва України відбулася виставка, яка так і називалась</a:t>
            </a:r>
            <a:r>
              <a:rPr lang="en-US" sz="1800" dirty="0"/>
              <a:t>: </a:t>
            </a:r>
            <a:r>
              <a:rPr lang="uk-UA" sz="1800" dirty="0"/>
              <a:t>«97». Пророцтва Миколи Куліша». Директорка Музею розповіла</a:t>
            </a:r>
            <a:r>
              <a:rPr lang="en-US" sz="1800" dirty="0"/>
              <a:t>: </a:t>
            </a:r>
            <a:r>
              <a:rPr lang="uk-UA" sz="1800" dirty="0"/>
              <a:t>«Можемо сказати, що «97», це найперша п</a:t>
            </a:r>
            <a:r>
              <a:rPr lang="en-US" sz="1800" dirty="0"/>
              <a:t>’</a:t>
            </a:r>
            <a:r>
              <a:rPr lang="uk-UA" sz="1800" dirty="0" err="1"/>
              <a:t>єса</a:t>
            </a:r>
            <a:r>
              <a:rPr lang="uk-UA" sz="1800" dirty="0"/>
              <a:t> про Голодомор. Ніхто тоді ще так не формулював. Ось просто голод , який в 1921 -1922 роках накрив велику територію України...</a:t>
            </a:r>
          </a:p>
          <a:p>
            <a:pPr marL="146050" indent="0">
              <a:buNone/>
            </a:pPr>
            <a:r>
              <a:rPr lang="uk-UA" sz="1800" dirty="0"/>
              <a:t>Тоді ще це можна було якось подолати, це не було таке масове явище, яке сталося в 1933. Саме в цьому пророцтва і полягають – Куліш своєю п</a:t>
            </a:r>
            <a:r>
              <a:rPr lang="en-US" sz="1800" dirty="0"/>
              <a:t>’</a:t>
            </a:r>
            <a:r>
              <a:rPr lang="uk-UA" sz="1800" dirty="0" err="1"/>
              <a:t>єсою</a:t>
            </a:r>
            <a:r>
              <a:rPr lang="uk-UA" sz="1800" dirty="0"/>
              <a:t> ніби намагався попередити своїх сучасників про те, до чого приводять ці утопічні ідеї..».</a:t>
            </a:r>
            <a:endParaRPr lang="ru-UA" sz="1800" dirty="0"/>
          </a:p>
        </p:txBody>
      </p:sp>
      <p:pic>
        <p:nvPicPr>
          <p:cNvPr id="4" name="Picture 2" descr="97 by Mykola Kulish">
            <a:extLst>
              <a:ext uri="{FF2B5EF4-FFF2-40B4-BE49-F238E27FC236}">
                <a16:creationId xmlns:a16="http://schemas.microsoft.com/office/drawing/2014/main" id="{287D9835-3448-4DB4-B71C-7C34CAD0CF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2384" y="1266155"/>
            <a:ext cx="3028950" cy="3028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207813"/>
      </p:ext>
    </p:extLst>
  </p:cSld>
  <p:clrMapOvr>
    <a:masterClrMapping/>
  </p:clrMapOvr>
  <p:transition spd="slow" advTm="28650">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85FEAA-FAE6-413D-B9FB-9BEAAB566507}"/>
              </a:ext>
            </a:extLst>
          </p:cNvPr>
          <p:cNvSpPr>
            <a:spLocks noGrp="1"/>
          </p:cNvSpPr>
          <p:nvPr>
            <p:ph type="title"/>
          </p:nvPr>
        </p:nvSpPr>
        <p:spPr>
          <a:xfrm>
            <a:off x="1728081" y="370923"/>
            <a:ext cx="7670021" cy="797310"/>
          </a:xfrm>
        </p:spPr>
        <p:txBody>
          <a:bodyPr>
            <a:normAutofit/>
          </a:bodyPr>
          <a:lstStyle/>
          <a:p>
            <a:r>
              <a:rPr lang="uk-UA" sz="3200" b="1" dirty="0"/>
              <a:t>Українське село</a:t>
            </a:r>
            <a:endParaRPr lang="ru-UA" sz="3200" b="1" dirty="0"/>
          </a:p>
        </p:txBody>
      </p:sp>
      <p:sp>
        <p:nvSpPr>
          <p:cNvPr id="3" name="Текст 2">
            <a:extLst>
              <a:ext uri="{FF2B5EF4-FFF2-40B4-BE49-F238E27FC236}">
                <a16:creationId xmlns:a16="http://schemas.microsoft.com/office/drawing/2014/main" id="{23D57A6F-42F9-4B6E-9B4A-6E947E91D90F}"/>
              </a:ext>
            </a:extLst>
          </p:cNvPr>
          <p:cNvSpPr>
            <a:spLocks noGrp="1"/>
          </p:cNvSpPr>
          <p:nvPr>
            <p:ph type="body" idx="1"/>
          </p:nvPr>
        </p:nvSpPr>
        <p:spPr>
          <a:xfrm>
            <a:off x="342162" y="1321454"/>
            <a:ext cx="5156035" cy="3002773"/>
          </a:xfrm>
        </p:spPr>
        <p:txBody>
          <a:bodyPr>
            <a:normAutofit fontScale="92500" lnSpcReduction="10000"/>
          </a:bodyPr>
          <a:lstStyle/>
          <a:p>
            <a:pPr marL="146050" indent="0">
              <a:buNone/>
            </a:pPr>
            <a:r>
              <a:rPr lang="uk-UA" sz="2000" dirty="0"/>
              <a:t>Куліш в п</a:t>
            </a:r>
            <a:r>
              <a:rPr lang="en-US" sz="2000" dirty="0"/>
              <a:t>’</a:t>
            </a:r>
            <a:r>
              <a:rPr lang="uk-UA" sz="2000" dirty="0" err="1"/>
              <a:t>єсі</a:t>
            </a:r>
            <a:r>
              <a:rPr lang="uk-UA" sz="2000" dirty="0"/>
              <a:t> «97» описує те, що він бачить по селах. В цей час він працює інспектором дитячих закладів: інтернатів, шкіл, дитячих будинків, їздить по селах Дніпровського повіту. Микола Куліш розуміє, що ці люди приречені на знищення. І назва п</a:t>
            </a:r>
            <a:r>
              <a:rPr lang="en-US" sz="2000" dirty="0"/>
              <a:t>’</a:t>
            </a:r>
            <a:r>
              <a:rPr lang="uk-UA" sz="2000" dirty="0"/>
              <a:t>єси не випадкова, ці 97 – це згиблі тоді люди, в окремому селі, в якому відбуваються події п</a:t>
            </a:r>
            <a:r>
              <a:rPr lang="en-US" sz="2000" dirty="0"/>
              <a:t>’</a:t>
            </a:r>
            <a:r>
              <a:rPr lang="uk-UA" sz="2000" dirty="0"/>
              <a:t>єси.</a:t>
            </a:r>
            <a:endParaRPr lang="ru-UA" sz="2000" dirty="0"/>
          </a:p>
        </p:txBody>
      </p:sp>
      <p:pic>
        <p:nvPicPr>
          <p:cNvPr id="11270" name="Picture 6" descr="Микола Куліш.97. 1963р. - Violity">
            <a:extLst>
              <a:ext uri="{FF2B5EF4-FFF2-40B4-BE49-F238E27FC236}">
                <a16:creationId xmlns:a16="http://schemas.microsoft.com/office/drawing/2014/main" id="{DD8EF07D-2298-4243-BF71-B3FAE0BC74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3091" y="1253611"/>
            <a:ext cx="3085362" cy="3138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397435"/>
      </p:ext>
    </p:extLst>
  </p:cSld>
  <p:clrMapOvr>
    <a:masterClrMapping/>
  </p:clrMapOvr>
  <p:transition spd="slow" advTm="23814">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048521-C615-429E-B9E5-F31E49C66C17}"/>
              </a:ext>
            </a:extLst>
          </p:cNvPr>
          <p:cNvSpPr>
            <a:spLocks noGrp="1"/>
          </p:cNvSpPr>
          <p:nvPr>
            <p:ph type="title"/>
          </p:nvPr>
        </p:nvSpPr>
        <p:spPr>
          <a:xfrm>
            <a:off x="2282280" y="575360"/>
            <a:ext cx="5398770" cy="954600"/>
          </a:xfrm>
        </p:spPr>
        <p:txBody>
          <a:bodyPr>
            <a:normAutofit/>
          </a:bodyPr>
          <a:lstStyle/>
          <a:p>
            <a:r>
              <a:rPr lang="uk-UA" sz="3200" b="1" dirty="0"/>
              <a:t>У Харкові</a:t>
            </a:r>
            <a:endParaRPr lang="ru-UA" sz="3200" b="1" dirty="0"/>
          </a:p>
        </p:txBody>
      </p:sp>
      <p:sp>
        <p:nvSpPr>
          <p:cNvPr id="3" name="Текст 2">
            <a:extLst>
              <a:ext uri="{FF2B5EF4-FFF2-40B4-BE49-F238E27FC236}">
                <a16:creationId xmlns:a16="http://schemas.microsoft.com/office/drawing/2014/main" id="{72CFD7F1-9AE2-4D57-B2C7-36698836752E}"/>
              </a:ext>
            </a:extLst>
          </p:cNvPr>
          <p:cNvSpPr>
            <a:spLocks noGrp="1"/>
          </p:cNvSpPr>
          <p:nvPr>
            <p:ph type="body" idx="1"/>
          </p:nvPr>
        </p:nvSpPr>
        <p:spPr>
          <a:xfrm>
            <a:off x="553680" y="1428541"/>
            <a:ext cx="4967257" cy="2829048"/>
          </a:xfrm>
        </p:spPr>
        <p:txBody>
          <a:bodyPr>
            <a:normAutofit/>
          </a:bodyPr>
          <a:lstStyle/>
          <a:p>
            <a:pPr marL="146050" indent="0">
              <a:buNone/>
            </a:pPr>
            <a:r>
              <a:rPr lang="uk-UA" sz="2000" dirty="0"/>
              <a:t>Успіх п</a:t>
            </a:r>
            <a:r>
              <a:rPr lang="en-US" sz="2000" dirty="0"/>
              <a:t>’</a:t>
            </a:r>
            <a:r>
              <a:rPr lang="uk-UA" sz="2000" dirty="0"/>
              <a:t>єси «97» був дуже великий, тож у 1925 році Куліша викликали до Харкова, тодішньої столиці України. Тут він повністю присвятив себе літературній творчості. Наступною буде п</a:t>
            </a:r>
            <a:r>
              <a:rPr lang="en-US" sz="2000" dirty="0"/>
              <a:t>’</a:t>
            </a:r>
            <a:r>
              <a:rPr lang="uk-UA" sz="2000" dirty="0" err="1"/>
              <a:t>єса</a:t>
            </a:r>
            <a:r>
              <a:rPr lang="uk-UA" sz="2000" dirty="0"/>
              <a:t> «Комуна в степах» (1924), де показано спроби сільської бідноти йти новими шляхами.</a:t>
            </a:r>
            <a:endParaRPr lang="ru-UA" sz="2000" dirty="0"/>
          </a:p>
        </p:txBody>
      </p:sp>
      <p:pic>
        <p:nvPicPr>
          <p:cNvPr id="12290" name="Picture 2" descr="Комуна в степах (вид. 1932) - Микола Куліш - Тека авторів - Чтиво">
            <a:extLst>
              <a:ext uri="{FF2B5EF4-FFF2-40B4-BE49-F238E27FC236}">
                <a16:creationId xmlns:a16="http://schemas.microsoft.com/office/drawing/2014/main" id="{16D2AC3A-5B65-4413-85F7-95955012DF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7270" y="1595290"/>
            <a:ext cx="1828800" cy="2495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7714537"/>
      </p:ext>
    </p:extLst>
  </p:cSld>
  <p:clrMapOvr>
    <a:masterClrMapping/>
  </p:clrMapOvr>
  <p:transition spd="slow" advTm="23716">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2265372-9865-43BB-A75E-AF02CC68BC90}"/>
              </a:ext>
            </a:extLst>
          </p:cNvPr>
          <p:cNvSpPr>
            <a:spLocks noGrp="1"/>
          </p:cNvSpPr>
          <p:nvPr>
            <p:ph type="title"/>
          </p:nvPr>
        </p:nvSpPr>
        <p:spPr>
          <a:xfrm>
            <a:off x="2094270" y="536841"/>
            <a:ext cx="6501949" cy="1185771"/>
          </a:xfrm>
        </p:spPr>
        <p:txBody>
          <a:bodyPr>
            <a:normAutofit/>
          </a:bodyPr>
          <a:lstStyle/>
          <a:p>
            <a:r>
              <a:rPr lang="uk-UA" sz="3200" b="1" dirty="0"/>
              <a:t>ВАПЛІТЕ</a:t>
            </a:r>
            <a:endParaRPr lang="ru-UA" sz="3200" b="1" dirty="0"/>
          </a:p>
        </p:txBody>
      </p:sp>
      <p:sp>
        <p:nvSpPr>
          <p:cNvPr id="3" name="Текст 2">
            <a:extLst>
              <a:ext uri="{FF2B5EF4-FFF2-40B4-BE49-F238E27FC236}">
                <a16:creationId xmlns:a16="http://schemas.microsoft.com/office/drawing/2014/main" id="{59AA0677-D855-49D5-AE09-702D46068948}"/>
              </a:ext>
            </a:extLst>
          </p:cNvPr>
          <p:cNvSpPr>
            <a:spLocks noGrp="1"/>
          </p:cNvSpPr>
          <p:nvPr>
            <p:ph type="body" idx="1"/>
          </p:nvPr>
        </p:nvSpPr>
        <p:spPr>
          <a:xfrm>
            <a:off x="353963" y="1315556"/>
            <a:ext cx="5226827" cy="3539615"/>
          </a:xfrm>
        </p:spPr>
        <p:txBody>
          <a:bodyPr>
            <a:normAutofit lnSpcReduction="10000"/>
          </a:bodyPr>
          <a:lstStyle/>
          <a:p>
            <a:pPr marL="146050" indent="0">
              <a:buNone/>
            </a:pPr>
            <a:r>
              <a:rPr lang="uk-UA" sz="2000" dirty="0"/>
              <a:t>У Харкові, у 1925 році з</a:t>
            </a:r>
            <a:r>
              <a:rPr lang="en-US" sz="2000" dirty="0"/>
              <a:t>’</a:t>
            </a:r>
            <a:r>
              <a:rPr lang="uk-UA" sz="2000" dirty="0"/>
              <a:t>явилась легендарна літературна група ВАПЛІТЕ (Вільна академія пролетарської літератури). До неї входили: Микола Хвильовий, Микола Куліш, Михайло Яловий, Аркадій Любченко, Павло Тичина, Юрій Яновський, Майк </a:t>
            </a:r>
            <a:r>
              <a:rPr lang="uk-UA" sz="2000" dirty="0" err="1"/>
              <a:t>Йогансен</a:t>
            </a:r>
            <a:r>
              <a:rPr lang="uk-UA" sz="2000" dirty="0"/>
              <a:t>, Микола Бажан, Юрій Смолич, Павло Тичина та інші.  Перші збірники виходять у 1926 році, там публікуються художні твори, критика, поточні хроніки літературних подій. </a:t>
            </a:r>
            <a:endParaRPr lang="ru-UA" sz="2000" dirty="0"/>
          </a:p>
        </p:txBody>
      </p:sp>
      <p:pic>
        <p:nvPicPr>
          <p:cNvPr id="13314" name="Picture 2" descr="ВАПЛІТЕ: останні сторінки «літературної дискусії» Екземпляри ХХ | Chytomo -  Усе про книги">
            <a:extLst>
              <a:ext uri="{FF2B5EF4-FFF2-40B4-BE49-F238E27FC236}">
                <a16:creationId xmlns:a16="http://schemas.microsoft.com/office/drawing/2014/main" id="{55EF1BBA-7771-4DA3-ACED-8BB27308BC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8134" y="1722612"/>
            <a:ext cx="1959446" cy="2749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4355593"/>
      </p:ext>
    </p:extLst>
  </p:cSld>
  <p:clrMapOvr>
    <a:masterClrMapping/>
  </p:clrMapOvr>
  <p:transition spd="slow" advTm="32863">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B344BC-1E86-47A2-8366-8AFAD5F8D301}"/>
              </a:ext>
            </a:extLst>
          </p:cNvPr>
          <p:cNvSpPr>
            <a:spLocks noGrp="1"/>
          </p:cNvSpPr>
          <p:nvPr>
            <p:ph type="title"/>
          </p:nvPr>
        </p:nvSpPr>
        <p:spPr>
          <a:xfrm>
            <a:off x="1653872" y="355056"/>
            <a:ext cx="5509658" cy="954600"/>
          </a:xfrm>
        </p:spPr>
        <p:txBody>
          <a:bodyPr>
            <a:normAutofit/>
          </a:bodyPr>
          <a:lstStyle/>
          <a:p>
            <a:r>
              <a:rPr lang="uk-UA" sz="3200" b="1" dirty="0"/>
              <a:t>Видавнича діяльність</a:t>
            </a:r>
            <a:endParaRPr lang="ru-UA" sz="3200" b="1" dirty="0"/>
          </a:p>
        </p:txBody>
      </p:sp>
      <p:sp>
        <p:nvSpPr>
          <p:cNvPr id="3" name="Текст 2">
            <a:extLst>
              <a:ext uri="{FF2B5EF4-FFF2-40B4-BE49-F238E27FC236}">
                <a16:creationId xmlns:a16="http://schemas.microsoft.com/office/drawing/2014/main" id="{92D7A8AE-1232-4A03-BC74-8AAB03CE0463}"/>
              </a:ext>
            </a:extLst>
          </p:cNvPr>
          <p:cNvSpPr>
            <a:spLocks noGrp="1"/>
          </p:cNvSpPr>
          <p:nvPr>
            <p:ph type="body" idx="1"/>
          </p:nvPr>
        </p:nvSpPr>
        <p:spPr>
          <a:xfrm>
            <a:off x="429509" y="1111182"/>
            <a:ext cx="4934170" cy="3588347"/>
          </a:xfrm>
        </p:spPr>
        <p:txBody>
          <a:bodyPr>
            <a:noAutofit/>
          </a:bodyPr>
          <a:lstStyle/>
          <a:p>
            <a:pPr marL="146050" indent="0">
              <a:buNone/>
            </a:pPr>
            <a:r>
              <a:rPr lang="uk-UA" sz="2000" dirty="0"/>
              <a:t>Редакція журналу міститься у Харкові, у Старому пасажі – будівлі неподалік Успенського собору, зруйнованій під час Другої світової війні. Частина пасажу виходила на вулицю Університетську, яка тоді звалася вулицею Вільної Академії. Наклад журналу становив приблизно 2000 примірників, а це була досить непогана кількість для тодішньої видавничої справи.</a:t>
            </a:r>
            <a:endParaRPr lang="ru-UA" sz="2000" dirty="0"/>
          </a:p>
        </p:txBody>
      </p:sp>
      <p:pic>
        <p:nvPicPr>
          <p:cNvPr id="1026" name="Picture 2" descr="Скачать ВАПЛІТЕ 1927 №03 [PDF] - Все для студента">
            <a:extLst>
              <a:ext uri="{FF2B5EF4-FFF2-40B4-BE49-F238E27FC236}">
                <a16:creationId xmlns:a16="http://schemas.microsoft.com/office/drawing/2014/main" id="{02B1E0F0-0310-B7C5-D54B-06835C7B78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6015" y="1415333"/>
            <a:ext cx="2174956" cy="3140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5140248"/>
      </p:ext>
    </p:extLst>
  </p:cSld>
  <p:clrMapOvr>
    <a:masterClrMapping/>
  </p:clrMapOvr>
  <p:transition spd="slow" advTm="30357">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6BB500-EA2B-9841-8143-2492BD27625B}"/>
              </a:ext>
            </a:extLst>
          </p:cNvPr>
          <p:cNvSpPr>
            <a:spLocks noGrp="1"/>
          </p:cNvSpPr>
          <p:nvPr>
            <p:ph type="title"/>
          </p:nvPr>
        </p:nvSpPr>
        <p:spPr>
          <a:xfrm>
            <a:off x="2027748" y="421254"/>
            <a:ext cx="7505700" cy="620201"/>
          </a:xfrm>
        </p:spPr>
        <p:txBody>
          <a:bodyPr>
            <a:noAutofit/>
          </a:bodyPr>
          <a:lstStyle/>
          <a:p>
            <a:r>
              <a:rPr lang="uk-UA" sz="3200" b="1" dirty="0"/>
              <a:t>Ідейні засади</a:t>
            </a:r>
            <a:endParaRPr lang="ru-UA" sz="3200" b="1" dirty="0"/>
          </a:p>
        </p:txBody>
      </p:sp>
      <p:sp>
        <p:nvSpPr>
          <p:cNvPr id="3" name="Текст 2">
            <a:extLst>
              <a:ext uri="{FF2B5EF4-FFF2-40B4-BE49-F238E27FC236}">
                <a16:creationId xmlns:a16="http://schemas.microsoft.com/office/drawing/2014/main" id="{11A5617B-FD3C-4580-3EAC-4EA5A281C525}"/>
              </a:ext>
            </a:extLst>
          </p:cNvPr>
          <p:cNvSpPr>
            <a:spLocks noGrp="1"/>
          </p:cNvSpPr>
          <p:nvPr>
            <p:ph type="body" idx="1"/>
          </p:nvPr>
        </p:nvSpPr>
        <p:spPr>
          <a:xfrm>
            <a:off x="286248" y="1041454"/>
            <a:ext cx="5422789" cy="3800889"/>
          </a:xfrm>
        </p:spPr>
        <p:txBody>
          <a:bodyPr>
            <a:normAutofit fontScale="92500"/>
          </a:bodyPr>
          <a:lstStyle/>
          <a:p>
            <a:pPr marL="146050" indent="0">
              <a:buNone/>
            </a:pPr>
            <a:r>
              <a:rPr lang="uk-UA" sz="2000" dirty="0" err="1"/>
              <a:t>Ваплітяни</a:t>
            </a:r>
            <a:r>
              <a:rPr lang="uk-UA" sz="2000" dirty="0"/>
              <a:t> гаряче вболівали за ідеї, декларовані Революцією 1917 року. Крім того, учасники академії відмовлялися від ідеології більшовизму і московського імперіалізму. Вимогами учасників ВАПЛІТЕ було національне самовизначення та утвердження на всіх рівнях українського культурного відродження. В період від 1925-го до 1926-го року тривала так звана літературна дискусія. Саме під час цієї дискусії прозвучали</a:t>
            </a:r>
            <a:r>
              <a:rPr lang="en-US" sz="2000" dirty="0"/>
              <a:t> </a:t>
            </a:r>
            <a:r>
              <a:rPr lang="uk-UA" sz="2000" dirty="0"/>
              <a:t>знамениті слова Хвильового: «Геть від Москви!»</a:t>
            </a:r>
            <a:endParaRPr lang="ru-UA" sz="2000" dirty="0"/>
          </a:p>
        </p:txBody>
      </p:sp>
      <p:pic>
        <p:nvPicPr>
          <p:cNvPr id="5" name="Picture 2">
            <a:extLst>
              <a:ext uri="{FF2B5EF4-FFF2-40B4-BE49-F238E27FC236}">
                <a16:creationId xmlns:a16="http://schemas.microsoft.com/office/drawing/2014/main" id="{B3CF479F-D3E4-2896-8B15-510EE71B00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9038" y="1259045"/>
            <a:ext cx="3061251" cy="3203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228793"/>
      </p:ext>
    </p:extLst>
  </p:cSld>
  <p:clrMapOvr>
    <a:masterClrMapping/>
  </p:clrMapOvr>
  <p:transition spd="slow" advTm="19938">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A3B585-3F61-4C54-A1D0-56A2AD66062E}"/>
              </a:ext>
            </a:extLst>
          </p:cNvPr>
          <p:cNvSpPr>
            <a:spLocks noGrp="1"/>
          </p:cNvSpPr>
          <p:nvPr>
            <p:ph type="title"/>
          </p:nvPr>
        </p:nvSpPr>
        <p:spPr>
          <a:xfrm>
            <a:off x="819150" y="206735"/>
            <a:ext cx="7505700" cy="715616"/>
          </a:xfrm>
        </p:spPr>
        <p:txBody>
          <a:bodyPr>
            <a:normAutofit/>
          </a:bodyPr>
          <a:lstStyle/>
          <a:p>
            <a:r>
              <a:rPr lang="uk-UA" sz="3200" b="1" dirty="0"/>
              <a:t>Творчий тандем з Лесем Курбасом</a:t>
            </a:r>
            <a:endParaRPr lang="ru-UA" sz="3200" b="1" dirty="0"/>
          </a:p>
        </p:txBody>
      </p:sp>
      <p:sp>
        <p:nvSpPr>
          <p:cNvPr id="3" name="Текст 2">
            <a:extLst>
              <a:ext uri="{FF2B5EF4-FFF2-40B4-BE49-F238E27FC236}">
                <a16:creationId xmlns:a16="http://schemas.microsoft.com/office/drawing/2014/main" id="{016C5FDD-74D2-48E1-8169-091AAEBB5512}"/>
              </a:ext>
            </a:extLst>
          </p:cNvPr>
          <p:cNvSpPr>
            <a:spLocks noGrp="1"/>
          </p:cNvSpPr>
          <p:nvPr>
            <p:ph type="body" idx="1"/>
          </p:nvPr>
        </p:nvSpPr>
        <p:spPr>
          <a:xfrm>
            <a:off x="226089" y="922351"/>
            <a:ext cx="4683318" cy="3879242"/>
          </a:xfrm>
        </p:spPr>
        <p:txBody>
          <a:bodyPr>
            <a:noAutofit/>
          </a:bodyPr>
          <a:lstStyle/>
          <a:p>
            <a:pPr marL="146050" indent="0">
              <a:buNone/>
            </a:pPr>
            <a:r>
              <a:rPr lang="uk-UA" sz="1800" dirty="0"/>
              <a:t>В цей час Микола Куліш тісно співпрацює з Миколою Хвильовим, вони товаришують. У 1925 році Куліш зустрівся з Лесем Курбасом, вдвох вони створюють новий український театр, до останніх років це буде міцний творчий тандем. Зустріч з Курбасом змінила творчий метод драматурга. Можна сказати, що Курбас і Куліш, вивели український театр на небувалі до того висоти. Лесь Курбас геніальний режисер, а Куліш геніальний драматург. </a:t>
            </a:r>
            <a:endParaRPr lang="ru-UA" sz="1800" dirty="0"/>
          </a:p>
        </p:txBody>
      </p:sp>
      <p:pic>
        <p:nvPicPr>
          <p:cNvPr id="22530" name="Picture 2" descr="Тандем Куліш-Курбас - презентація з української літератури">
            <a:extLst>
              <a:ext uri="{FF2B5EF4-FFF2-40B4-BE49-F238E27FC236}">
                <a16:creationId xmlns:a16="http://schemas.microsoft.com/office/drawing/2014/main" id="{904E1C33-C53A-43C2-8DD8-D41D8B8A5F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9322" y="1137038"/>
            <a:ext cx="3800723" cy="3545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4970829"/>
      </p:ext>
    </p:extLst>
  </p:cSld>
  <p:clrMapOvr>
    <a:masterClrMapping/>
  </p:clrMapOvr>
  <p:transition spd="slow" advTm="29348">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B94B27-0A5C-4B06-8DAC-1C0A02D91E37}"/>
              </a:ext>
            </a:extLst>
          </p:cNvPr>
          <p:cNvSpPr>
            <a:spLocks noGrp="1"/>
          </p:cNvSpPr>
          <p:nvPr>
            <p:ph type="title"/>
          </p:nvPr>
        </p:nvSpPr>
        <p:spPr>
          <a:xfrm>
            <a:off x="2321373" y="376821"/>
            <a:ext cx="6442956" cy="832546"/>
          </a:xfrm>
        </p:spPr>
        <p:txBody>
          <a:bodyPr>
            <a:normAutofit/>
          </a:bodyPr>
          <a:lstStyle/>
          <a:p>
            <a:r>
              <a:rPr lang="uk-UA" sz="3200" b="1" dirty="0"/>
              <a:t>Коло друзів</a:t>
            </a:r>
            <a:endParaRPr lang="ru-UA" sz="3200" b="1" dirty="0"/>
          </a:p>
        </p:txBody>
      </p:sp>
      <p:sp>
        <p:nvSpPr>
          <p:cNvPr id="3" name="Текст 2">
            <a:extLst>
              <a:ext uri="{FF2B5EF4-FFF2-40B4-BE49-F238E27FC236}">
                <a16:creationId xmlns:a16="http://schemas.microsoft.com/office/drawing/2014/main" id="{378A188F-DBC4-4A85-973C-6166054BCDE4}"/>
              </a:ext>
            </a:extLst>
          </p:cNvPr>
          <p:cNvSpPr>
            <a:spLocks noGrp="1"/>
          </p:cNvSpPr>
          <p:nvPr>
            <p:ph type="body" idx="1"/>
          </p:nvPr>
        </p:nvSpPr>
        <p:spPr>
          <a:xfrm>
            <a:off x="259573" y="1398146"/>
            <a:ext cx="4766084" cy="3032269"/>
          </a:xfrm>
        </p:spPr>
        <p:txBody>
          <a:bodyPr>
            <a:normAutofit/>
          </a:bodyPr>
          <a:lstStyle/>
          <a:p>
            <a:pPr marL="146050" indent="0">
              <a:buNone/>
            </a:pPr>
            <a:r>
              <a:rPr lang="ru-RU" sz="2000" dirty="0"/>
              <a:t>Микола К</a:t>
            </a:r>
            <a:r>
              <a:rPr lang="ru-UA" sz="2000" dirty="0" err="1"/>
              <a:t>ул</a:t>
            </a:r>
            <a:r>
              <a:rPr lang="uk-UA" sz="2000" dirty="0" err="1"/>
              <a:t>іш</a:t>
            </a:r>
            <a:r>
              <a:rPr lang="uk-UA" sz="2000" dirty="0"/>
              <a:t> мав свій неповторний стиль, його п</a:t>
            </a:r>
            <a:r>
              <a:rPr lang="en-US" sz="2000" dirty="0"/>
              <a:t>’</a:t>
            </a:r>
            <a:r>
              <a:rPr lang="uk-UA" sz="2000" dirty="0"/>
              <a:t>єси відрізняються емоційністю, напругою, яскравими характерами героїв. Починаючи писати новий твір, він кличе до себе друзів і сусідів, читає їм написане. Відбувалося жваве обговорення, і драматург завжди прислухався до зауважень.</a:t>
            </a:r>
            <a:endParaRPr lang="ru-UA" sz="2000" dirty="0"/>
          </a:p>
        </p:txBody>
      </p:sp>
      <p:pic>
        <p:nvPicPr>
          <p:cNvPr id="25602" name="Picture 2" descr="Куліш Микола Гурович — Вікіпедія">
            <a:extLst>
              <a:ext uri="{FF2B5EF4-FFF2-40B4-BE49-F238E27FC236}">
                <a16:creationId xmlns:a16="http://schemas.microsoft.com/office/drawing/2014/main" id="{B044A483-3E02-4AB5-8484-A8830FFE84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4237" y="1599173"/>
            <a:ext cx="3291840" cy="2630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8278165"/>
      </p:ext>
    </p:extLst>
  </p:cSld>
  <p:clrMapOvr>
    <a:masterClrMapping/>
  </p:clrMapOvr>
  <p:transition spd="slow" advTm="22631">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id="{7BC72FCD-B6C5-40A9-96DF-0286134EE264}"/>
              </a:ext>
            </a:extLst>
          </p:cNvPr>
          <p:cNvSpPr>
            <a:spLocks noGrp="1"/>
          </p:cNvSpPr>
          <p:nvPr>
            <p:ph type="body" idx="1"/>
          </p:nvPr>
        </p:nvSpPr>
        <p:spPr>
          <a:xfrm>
            <a:off x="642169" y="442452"/>
            <a:ext cx="7505700" cy="1575127"/>
          </a:xfrm>
        </p:spPr>
        <p:txBody>
          <a:bodyPr>
            <a:normAutofit/>
          </a:bodyPr>
          <a:lstStyle/>
          <a:p>
            <a:pPr marL="146050" indent="0">
              <a:buNone/>
            </a:pPr>
            <a:r>
              <a:rPr lang="uk-UA" sz="2400" dirty="0"/>
              <a:t>«</a:t>
            </a:r>
            <a:r>
              <a:rPr lang="uk-UA" sz="2800" dirty="0"/>
              <a:t>Найкращій спільник той, у кого зброя по-вкраїнському говорить…»                                                               </a:t>
            </a:r>
            <a:endParaRPr lang="ru-UA" sz="2800" dirty="0"/>
          </a:p>
        </p:txBody>
      </p:sp>
      <p:sp>
        <p:nvSpPr>
          <p:cNvPr id="4" name="TextBox 3">
            <a:extLst>
              <a:ext uri="{FF2B5EF4-FFF2-40B4-BE49-F238E27FC236}">
                <a16:creationId xmlns:a16="http://schemas.microsoft.com/office/drawing/2014/main" id="{E373A9D1-394F-4BD4-92B1-AA7F7CD084E5}"/>
              </a:ext>
            </a:extLst>
          </p:cNvPr>
          <p:cNvSpPr txBox="1"/>
          <p:nvPr/>
        </p:nvSpPr>
        <p:spPr>
          <a:xfrm>
            <a:off x="5262225" y="1345730"/>
            <a:ext cx="2513126" cy="400110"/>
          </a:xfrm>
          <a:prstGeom prst="rect">
            <a:avLst/>
          </a:prstGeom>
          <a:noFill/>
        </p:spPr>
        <p:txBody>
          <a:bodyPr wrap="square" rtlCol="0">
            <a:spAutoFit/>
          </a:bodyPr>
          <a:lstStyle/>
          <a:p>
            <a:r>
              <a:rPr lang="uk-UA" sz="2000" dirty="0">
                <a:latin typeface="Calibri" panose="020F0502020204030204" pitchFamily="34" charset="0"/>
                <a:cs typeface="Calibri" panose="020F0502020204030204" pitchFamily="34" charset="0"/>
              </a:rPr>
              <a:t>Микола Куліш</a:t>
            </a:r>
            <a:endParaRPr lang="ru-UA" sz="2000" dirty="0">
              <a:latin typeface="Calibri" panose="020F0502020204030204" pitchFamily="34" charset="0"/>
              <a:cs typeface="Calibri" panose="020F0502020204030204" pitchFamily="34" charset="0"/>
            </a:endParaRPr>
          </a:p>
        </p:txBody>
      </p:sp>
      <p:pic>
        <p:nvPicPr>
          <p:cNvPr id="21508" name="Picture 4" descr="Презентація на тему «Куліш Микола Гурович» (варіант 2)">
            <a:extLst>
              <a:ext uri="{FF2B5EF4-FFF2-40B4-BE49-F238E27FC236}">
                <a16:creationId xmlns:a16="http://schemas.microsoft.com/office/drawing/2014/main" id="{48164D9E-54B3-40B7-9F61-30D843C4A4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286" y="1827693"/>
            <a:ext cx="4211863" cy="2873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7687955"/>
      </p:ext>
    </p:extLst>
  </p:cSld>
  <p:clrMapOvr>
    <a:masterClrMapping/>
  </p:clrMapOvr>
  <p:transition spd="slow" advTm="11211">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4340AB-9CC5-494C-9094-54F9FF58C9EC}"/>
              </a:ext>
            </a:extLst>
          </p:cNvPr>
          <p:cNvSpPr>
            <a:spLocks noGrp="1"/>
          </p:cNvSpPr>
          <p:nvPr>
            <p:ph type="title"/>
          </p:nvPr>
        </p:nvSpPr>
        <p:spPr>
          <a:xfrm>
            <a:off x="1144217" y="333955"/>
            <a:ext cx="7363255" cy="685896"/>
          </a:xfrm>
        </p:spPr>
        <p:txBody>
          <a:bodyPr>
            <a:normAutofit/>
          </a:bodyPr>
          <a:lstStyle/>
          <a:p>
            <a:r>
              <a:rPr lang="uk-UA" sz="3200" b="1" dirty="0"/>
              <a:t>Сором</a:t>
            </a:r>
            <a:r>
              <a:rPr lang="en-US" sz="3200" b="1" dirty="0"/>
              <a:t>’</a:t>
            </a:r>
            <a:r>
              <a:rPr lang="uk-UA" sz="3200" b="1" dirty="0" err="1"/>
              <a:t>язливий</a:t>
            </a:r>
            <a:r>
              <a:rPr lang="uk-UA" sz="3200" b="1" dirty="0"/>
              <a:t> до неможливості</a:t>
            </a:r>
            <a:endParaRPr lang="ru-UA" sz="3200" b="1" dirty="0"/>
          </a:p>
        </p:txBody>
      </p:sp>
      <p:sp>
        <p:nvSpPr>
          <p:cNvPr id="3" name="Текст 2">
            <a:extLst>
              <a:ext uri="{FF2B5EF4-FFF2-40B4-BE49-F238E27FC236}">
                <a16:creationId xmlns:a16="http://schemas.microsoft.com/office/drawing/2014/main" id="{B6F4C1A9-5E42-4FB5-B5AF-6F547D9C5BEC}"/>
              </a:ext>
            </a:extLst>
          </p:cNvPr>
          <p:cNvSpPr>
            <a:spLocks noGrp="1"/>
          </p:cNvSpPr>
          <p:nvPr>
            <p:ph type="body" idx="1"/>
          </p:nvPr>
        </p:nvSpPr>
        <p:spPr>
          <a:xfrm>
            <a:off x="198783" y="993913"/>
            <a:ext cx="5112688" cy="3943847"/>
          </a:xfrm>
        </p:spPr>
        <p:txBody>
          <a:bodyPr>
            <a:noAutofit/>
          </a:bodyPr>
          <a:lstStyle/>
          <a:p>
            <a:pPr marL="146050" indent="0">
              <a:buNone/>
            </a:pPr>
            <a:r>
              <a:rPr lang="uk-UA" sz="2000" dirty="0"/>
              <a:t>Микола Куліш був цікавою особистістю, цікавився архітектурою, живописом, навіть захоплювався на дозвіллі вищою математикою. Аліна </a:t>
            </a:r>
            <a:r>
              <a:rPr lang="uk-UA" sz="2000" dirty="0" err="1"/>
              <a:t>Коонен</a:t>
            </a:r>
            <a:r>
              <a:rPr lang="uk-UA" sz="2000" dirty="0"/>
              <a:t>, актриса, писала у своїх спогадах: «Куліш одягався скромно і сором</a:t>
            </a:r>
            <a:r>
              <a:rPr lang="en-US" sz="2000" dirty="0"/>
              <a:t>’</a:t>
            </a:r>
            <a:r>
              <a:rPr lang="uk-UA" sz="2000" dirty="0" err="1"/>
              <a:t>язливий</a:t>
            </a:r>
            <a:r>
              <a:rPr lang="uk-UA" sz="2000" dirty="0"/>
              <a:t> був до неможливості. На перший погляд, простакуватий… А розговориш його і розумієш, що це людина високої культури, тямуща у світовій літературі. Він знав музику, історію, мови…»</a:t>
            </a:r>
            <a:endParaRPr lang="ru-UA" sz="2000" dirty="0"/>
          </a:p>
        </p:txBody>
      </p:sp>
      <p:pic>
        <p:nvPicPr>
          <p:cNvPr id="26626" name="Picture 2" descr="День народження Миколи Куліша: 5 цікавинок з життя митця та 5 цікавих відео  – Кавун.Сity">
            <a:extLst>
              <a:ext uri="{FF2B5EF4-FFF2-40B4-BE49-F238E27FC236}">
                <a16:creationId xmlns:a16="http://schemas.microsoft.com/office/drawing/2014/main" id="{97EF7043-BDBD-4E9E-80AD-4E62DF9542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5608" y="1563329"/>
            <a:ext cx="3404787" cy="256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7015423"/>
      </p:ext>
    </p:extLst>
  </p:cSld>
  <p:clrMapOvr>
    <a:masterClrMapping/>
  </p:clrMapOvr>
  <p:transition spd="slow" advTm="30379">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7C0FE7-2173-459B-B01C-5BCE6B48C6F4}"/>
              </a:ext>
            </a:extLst>
          </p:cNvPr>
          <p:cNvSpPr>
            <a:spLocks noGrp="1"/>
          </p:cNvSpPr>
          <p:nvPr>
            <p:ph type="title"/>
          </p:nvPr>
        </p:nvSpPr>
        <p:spPr>
          <a:xfrm>
            <a:off x="819150" y="572494"/>
            <a:ext cx="7505700" cy="1227706"/>
          </a:xfrm>
        </p:spPr>
        <p:txBody>
          <a:bodyPr>
            <a:normAutofit/>
          </a:bodyPr>
          <a:lstStyle/>
          <a:p>
            <a:r>
              <a:rPr lang="uk-UA" sz="3200" b="1" dirty="0"/>
              <a:t>Утопія ідей комунізму</a:t>
            </a:r>
            <a:endParaRPr lang="ru-UA" sz="3200" b="1" dirty="0"/>
          </a:p>
        </p:txBody>
      </p:sp>
      <p:sp>
        <p:nvSpPr>
          <p:cNvPr id="3" name="Текст 2">
            <a:extLst>
              <a:ext uri="{FF2B5EF4-FFF2-40B4-BE49-F238E27FC236}">
                <a16:creationId xmlns:a16="http://schemas.microsoft.com/office/drawing/2014/main" id="{E96B852C-20AD-49C9-B64F-70ECF0704D56}"/>
              </a:ext>
            </a:extLst>
          </p:cNvPr>
          <p:cNvSpPr>
            <a:spLocks noGrp="1"/>
          </p:cNvSpPr>
          <p:nvPr>
            <p:ph type="body" idx="1"/>
          </p:nvPr>
        </p:nvSpPr>
        <p:spPr>
          <a:xfrm>
            <a:off x="241014" y="1398146"/>
            <a:ext cx="5180493" cy="3415727"/>
          </a:xfrm>
        </p:spPr>
        <p:txBody>
          <a:bodyPr>
            <a:normAutofit fontScale="92500" lnSpcReduction="10000"/>
          </a:bodyPr>
          <a:lstStyle/>
          <a:p>
            <a:pPr marL="146050" indent="0">
              <a:buNone/>
            </a:pPr>
            <a:r>
              <a:rPr lang="uk-UA" sz="2000" dirty="0"/>
              <a:t>У 1920-х роках почалось поступове переродження комуністів, більшовицька теорія про рівність більш не працює. Всі ці явища не проходять повз письменників, фальш і утопія комунізму прочитуються у творах Миколи Хвильового «Іван Іванович», «</a:t>
            </a:r>
            <a:r>
              <a:rPr lang="uk-UA" sz="2000" dirty="0" err="1"/>
              <a:t>Чевенгур</a:t>
            </a:r>
            <a:r>
              <a:rPr lang="uk-UA" sz="2000" dirty="0"/>
              <a:t>» Андрія Платонова, «Собаче серце» Миколи Булгакова. Микола Куліш пише п</a:t>
            </a:r>
            <a:r>
              <a:rPr lang="en-US" sz="2000" dirty="0"/>
              <a:t>’</a:t>
            </a:r>
            <a:r>
              <a:rPr lang="uk-UA" sz="2000" dirty="0"/>
              <a:t>єси «Так загинув Гуска», «Зона», «Народний </a:t>
            </a:r>
            <a:r>
              <a:rPr lang="uk-UA" sz="2000" dirty="0" err="1"/>
              <a:t>Малахій</a:t>
            </a:r>
            <a:r>
              <a:rPr lang="uk-UA" sz="2000" dirty="0"/>
              <a:t>», «Мина </a:t>
            </a:r>
            <a:r>
              <a:rPr lang="uk-UA" sz="2000" dirty="0" err="1"/>
              <a:t>Мазайло</a:t>
            </a:r>
            <a:r>
              <a:rPr lang="uk-UA" sz="2000" dirty="0"/>
              <a:t>».</a:t>
            </a:r>
            <a:endParaRPr lang="ru-UA" sz="2000" dirty="0"/>
          </a:p>
        </p:txBody>
      </p:sp>
      <p:pic>
        <p:nvPicPr>
          <p:cNvPr id="5" name="Picture 2" descr="Микола Куліш «Мина Мазайло». Особливості сюжету, суспільні та моральні  проблеми, порушені в творі - презентація з української літератури">
            <a:extLst>
              <a:ext uri="{FF2B5EF4-FFF2-40B4-BE49-F238E27FC236}">
                <a16:creationId xmlns:a16="http://schemas.microsoft.com/office/drawing/2014/main" id="{40F45DB3-9D34-4CA2-975D-ED9561296E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0212" y="1563328"/>
            <a:ext cx="3463780" cy="251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460326"/>
      </p:ext>
    </p:extLst>
  </p:cSld>
  <p:clrMapOvr>
    <a:masterClrMapping/>
  </p:clrMapOvr>
  <p:transition spd="slow" advTm="25197">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6F21D-921A-4C2E-B804-B244FA3E9433}"/>
              </a:ext>
            </a:extLst>
          </p:cNvPr>
          <p:cNvSpPr>
            <a:spLocks noGrp="1"/>
          </p:cNvSpPr>
          <p:nvPr>
            <p:ph type="title"/>
          </p:nvPr>
        </p:nvSpPr>
        <p:spPr>
          <a:xfrm>
            <a:off x="936277" y="430463"/>
            <a:ext cx="7505700" cy="954600"/>
          </a:xfrm>
        </p:spPr>
        <p:txBody>
          <a:bodyPr>
            <a:normAutofit/>
          </a:bodyPr>
          <a:lstStyle/>
          <a:p>
            <a:r>
              <a:rPr lang="uk-UA" sz="3200" b="1" dirty="0"/>
              <a:t>Микола Куліш – драматург пророк</a:t>
            </a:r>
            <a:endParaRPr lang="ru-UA" sz="3200" b="1" dirty="0"/>
          </a:p>
        </p:txBody>
      </p:sp>
      <p:sp>
        <p:nvSpPr>
          <p:cNvPr id="3" name="Текст 2">
            <a:extLst>
              <a:ext uri="{FF2B5EF4-FFF2-40B4-BE49-F238E27FC236}">
                <a16:creationId xmlns:a16="http://schemas.microsoft.com/office/drawing/2014/main" id="{CFBA6EC9-5824-41FE-B61F-562E310BEA76}"/>
              </a:ext>
            </a:extLst>
          </p:cNvPr>
          <p:cNvSpPr>
            <a:spLocks noGrp="1"/>
          </p:cNvSpPr>
          <p:nvPr>
            <p:ph type="body" idx="1"/>
          </p:nvPr>
        </p:nvSpPr>
        <p:spPr>
          <a:xfrm>
            <a:off x="436551" y="1366818"/>
            <a:ext cx="5262225" cy="3291839"/>
          </a:xfrm>
        </p:spPr>
        <p:txBody>
          <a:bodyPr>
            <a:normAutofit lnSpcReduction="10000"/>
          </a:bodyPr>
          <a:lstStyle/>
          <a:p>
            <a:pPr marL="146050" indent="0">
              <a:buNone/>
            </a:pPr>
            <a:r>
              <a:rPr lang="uk-UA" sz="1800" dirty="0"/>
              <a:t>«</a:t>
            </a:r>
            <a:r>
              <a:rPr lang="uk-UA" sz="2000" dirty="0"/>
              <a:t>Їхня українізація – це спосіб виявити нас, українців, а тоді знищити разом, щоб духу не було…Попереджаю! – ці слова персонажа дядька Тараса із п</a:t>
            </a:r>
            <a:r>
              <a:rPr lang="en-US" sz="2000" dirty="0"/>
              <a:t>’</a:t>
            </a:r>
            <a:r>
              <a:rPr lang="uk-UA" sz="2000" dirty="0"/>
              <a:t>єси «Мина </a:t>
            </a:r>
            <a:r>
              <a:rPr lang="uk-UA" sz="2000" dirty="0" err="1"/>
              <a:t>Мазайло</a:t>
            </a:r>
            <a:r>
              <a:rPr lang="uk-UA" sz="2000" dirty="0"/>
              <a:t>», написаної 1928 року, стали пророцтвом для багатьох українських інтелігентів. І хоча Микола Куліш писав її як комедію, у сатиричній формі, смішного у «Мина </a:t>
            </a:r>
            <a:r>
              <a:rPr lang="uk-UA" sz="2000" dirty="0" err="1"/>
              <a:t>Мазайлі</a:t>
            </a:r>
            <a:r>
              <a:rPr lang="uk-UA" sz="2000" dirty="0"/>
              <a:t>» дуже мало.</a:t>
            </a:r>
            <a:endParaRPr lang="ru-UA" sz="2000" dirty="0"/>
          </a:p>
        </p:txBody>
      </p:sp>
      <p:pic>
        <p:nvPicPr>
          <p:cNvPr id="2050" name="Picture 2" descr="В цей день народився автор «Мини Мазайла» — Микола Куліш | Новини на  Громадському радіо">
            <a:extLst>
              <a:ext uri="{FF2B5EF4-FFF2-40B4-BE49-F238E27FC236}">
                <a16:creationId xmlns:a16="http://schemas.microsoft.com/office/drawing/2014/main" id="{A1BF415B-0782-4FA8-817B-55E5AA1F5F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3959" y="1610524"/>
            <a:ext cx="2578018" cy="2625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8419880"/>
      </p:ext>
    </p:extLst>
  </p:cSld>
  <p:clrMapOvr>
    <a:masterClrMapping/>
  </p:clrMapOvr>
  <p:transition spd="slow" advTm="26396">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5E36CD-CAD8-4B88-891A-849E8B912B9D}"/>
              </a:ext>
            </a:extLst>
          </p:cNvPr>
          <p:cNvSpPr>
            <a:spLocks noGrp="1"/>
          </p:cNvSpPr>
          <p:nvPr>
            <p:ph type="title"/>
          </p:nvPr>
        </p:nvSpPr>
        <p:spPr>
          <a:xfrm>
            <a:off x="1963625" y="492982"/>
            <a:ext cx="7180375" cy="1017254"/>
          </a:xfrm>
        </p:spPr>
        <p:txBody>
          <a:bodyPr>
            <a:normAutofit/>
          </a:bodyPr>
          <a:lstStyle/>
          <a:p>
            <a:r>
              <a:rPr lang="uk-UA" sz="3200" b="1" dirty="0"/>
              <a:t>Мина </a:t>
            </a:r>
            <a:r>
              <a:rPr lang="uk-UA" sz="3200" b="1" dirty="0" err="1"/>
              <a:t>Мазайло</a:t>
            </a:r>
            <a:endParaRPr lang="ru-UA" sz="3200" b="1" dirty="0"/>
          </a:p>
        </p:txBody>
      </p:sp>
      <p:sp>
        <p:nvSpPr>
          <p:cNvPr id="3" name="Текст 2">
            <a:extLst>
              <a:ext uri="{FF2B5EF4-FFF2-40B4-BE49-F238E27FC236}">
                <a16:creationId xmlns:a16="http://schemas.microsoft.com/office/drawing/2014/main" id="{1CFA1F35-5B6E-422B-A8F2-5FA75E37171A}"/>
              </a:ext>
            </a:extLst>
          </p:cNvPr>
          <p:cNvSpPr>
            <a:spLocks noGrp="1"/>
          </p:cNvSpPr>
          <p:nvPr>
            <p:ph type="body" idx="1"/>
          </p:nvPr>
        </p:nvSpPr>
        <p:spPr>
          <a:xfrm>
            <a:off x="241874" y="1288111"/>
            <a:ext cx="5188867" cy="3555259"/>
          </a:xfrm>
        </p:spPr>
        <p:txBody>
          <a:bodyPr>
            <a:noAutofit/>
          </a:bodyPr>
          <a:lstStyle/>
          <a:p>
            <a:pPr marL="146050" indent="0">
              <a:buNone/>
            </a:pPr>
            <a:r>
              <a:rPr lang="uk-UA" sz="2000" dirty="0"/>
              <a:t>В основу твору покладено анекдотичну історію про харківського службовця Мину </a:t>
            </a:r>
            <a:r>
              <a:rPr lang="uk-UA" sz="2000" dirty="0" err="1"/>
              <a:t>Мазайлу</a:t>
            </a:r>
            <a:r>
              <a:rPr lang="uk-UA" sz="2000" dirty="0"/>
              <a:t>, який вирішив змінити своє українське  прізвище </a:t>
            </a:r>
            <a:r>
              <a:rPr lang="uk-UA" sz="2000" dirty="0" err="1"/>
              <a:t>Мазайло</a:t>
            </a:r>
            <a:r>
              <a:rPr lang="uk-UA" sz="2000" dirty="0"/>
              <a:t>, на російське </a:t>
            </a:r>
            <a:r>
              <a:rPr lang="uk-UA" sz="2000" dirty="0" err="1"/>
              <a:t>Мазєнін</a:t>
            </a:r>
            <a:r>
              <a:rPr lang="uk-UA" sz="2000" dirty="0"/>
              <a:t>. В своєму прізвищі він вбачає причину своїх життєвих і службових поразок. Суперечка з приводу цього факту поступово переходить у сімейну дискусію і виходить на рівень національної проблеми.</a:t>
            </a:r>
            <a:endParaRPr lang="ru-UA" sz="2000" dirty="0"/>
          </a:p>
        </p:txBody>
      </p:sp>
      <p:pic>
        <p:nvPicPr>
          <p:cNvPr id="5" name="Picture 2" descr="Модерна драматургія і театр. Микола Куліш (1892—1937) - Українська  література. Профільний рівень. 11 клас. Слоньовська">
            <a:extLst>
              <a:ext uri="{FF2B5EF4-FFF2-40B4-BE49-F238E27FC236}">
                <a16:creationId xmlns:a16="http://schemas.microsoft.com/office/drawing/2014/main" id="{355580DB-808D-49BB-88A0-423EA1A5FC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8777" y="1604625"/>
            <a:ext cx="3073563" cy="2500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5330347"/>
      </p:ext>
    </p:extLst>
  </p:cSld>
  <p:clrMapOvr>
    <a:masterClrMapping/>
  </p:clrMapOvr>
  <p:transition spd="slow" advTm="19417">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9B9368-5F7B-4574-86F1-8075CB7C2EA1}"/>
              </a:ext>
            </a:extLst>
          </p:cNvPr>
          <p:cNvSpPr>
            <a:spLocks noGrp="1"/>
          </p:cNvSpPr>
          <p:nvPr>
            <p:ph type="title"/>
          </p:nvPr>
        </p:nvSpPr>
        <p:spPr>
          <a:xfrm>
            <a:off x="1427214" y="333955"/>
            <a:ext cx="6885407" cy="1106385"/>
          </a:xfrm>
        </p:spPr>
        <p:txBody>
          <a:bodyPr>
            <a:normAutofit/>
          </a:bodyPr>
          <a:lstStyle/>
          <a:p>
            <a:r>
              <a:rPr lang="uk-UA" sz="3200" b="1" dirty="0"/>
              <a:t>П</a:t>
            </a:r>
            <a:r>
              <a:rPr lang="en-US" sz="3200" b="1" dirty="0"/>
              <a:t>’</a:t>
            </a:r>
            <a:r>
              <a:rPr lang="uk-UA" sz="3200" b="1" dirty="0" err="1"/>
              <a:t>єса</a:t>
            </a:r>
            <a:r>
              <a:rPr lang="uk-UA" sz="3200" b="1" dirty="0"/>
              <a:t> «Народний </a:t>
            </a:r>
            <a:r>
              <a:rPr lang="uk-UA" sz="3200" b="1" dirty="0" err="1"/>
              <a:t>Малахій</a:t>
            </a:r>
            <a:r>
              <a:rPr lang="uk-UA" sz="3200" b="1" dirty="0"/>
              <a:t>»</a:t>
            </a:r>
            <a:endParaRPr lang="ru-UA" sz="3200" b="1" dirty="0"/>
          </a:p>
        </p:txBody>
      </p:sp>
      <p:sp>
        <p:nvSpPr>
          <p:cNvPr id="3" name="Текст 2">
            <a:extLst>
              <a:ext uri="{FF2B5EF4-FFF2-40B4-BE49-F238E27FC236}">
                <a16:creationId xmlns:a16="http://schemas.microsoft.com/office/drawing/2014/main" id="{D4B30F92-FA69-42F7-936F-2FE0479667A4}"/>
              </a:ext>
            </a:extLst>
          </p:cNvPr>
          <p:cNvSpPr>
            <a:spLocks noGrp="1"/>
          </p:cNvSpPr>
          <p:nvPr>
            <p:ph type="body" idx="1"/>
          </p:nvPr>
        </p:nvSpPr>
        <p:spPr>
          <a:xfrm>
            <a:off x="271371" y="946205"/>
            <a:ext cx="4539168" cy="3943847"/>
          </a:xfrm>
        </p:spPr>
        <p:txBody>
          <a:bodyPr>
            <a:noAutofit/>
          </a:bodyPr>
          <a:lstStyle/>
          <a:p>
            <a:pPr marL="146050" indent="0">
              <a:buNone/>
            </a:pPr>
            <a:r>
              <a:rPr lang="uk-UA" sz="2000" dirty="0"/>
              <a:t>У п</a:t>
            </a:r>
            <a:r>
              <a:rPr lang="en-US" sz="2000" dirty="0"/>
              <a:t>’</a:t>
            </a:r>
            <a:r>
              <a:rPr lang="uk-UA" sz="2000" dirty="0" err="1"/>
              <a:t>єсі</a:t>
            </a:r>
            <a:r>
              <a:rPr lang="uk-UA" sz="2000" dirty="0"/>
              <a:t> «Народний </a:t>
            </a:r>
            <a:r>
              <a:rPr lang="uk-UA" sz="2000" dirty="0" err="1"/>
              <a:t>Малахій</a:t>
            </a:r>
            <a:r>
              <a:rPr lang="uk-UA" sz="2000" dirty="0"/>
              <a:t>» розповідається про фатальну долю листоноші </a:t>
            </a:r>
            <a:r>
              <a:rPr lang="uk-UA" sz="2000" dirty="0" err="1"/>
              <a:t>Малахія</a:t>
            </a:r>
            <a:r>
              <a:rPr lang="uk-UA" sz="2000" dirty="0"/>
              <a:t> Стаканчика. Бідолашний повірив у більшовицькі гасла, та уявив себе пророком і філософом, рятівником людства. Врешті решт його оголошують божевільним. Та Микола Куліш лише показав у цій п</a:t>
            </a:r>
            <a:r>
              <a:rPr lang="en-US" sz="2000" dirty="0"/>
              <a:t>’</a:t>
            </a:r>
            <a:r>
              <a:rPr lang="uk-UA" sz="2000" dirty="0" err="1"/>
              <a:t>єсі</a:t>
            </a:r>
            <a:r>
              <a:rPr lang="uk-UA" sz="2000" dirty="0"/>
              <a:t> радянську дійсність, яку неможливо було трактувати інакше, як суцільне божевілля. </a:t>
            </a:r>
            <a:endParaRPr lang="ru-UA" sz="2000" dirty="0"/>
          </a:p>
        </p:txBody>
      </p:sp>
      <p:pic>
        <p:nvPicPr>
          <p:cNvPr id="15362" name="Picture 2" descr="Народний Малахій — Вікіпедія">
            <a:extLst>
              <a:ext uri="{FF2B5EF4-FFF2-40B4-BE49-F238E27FC236}">
                <a16:creationId xmlns:a16="http://schemas.microsoft.com/office/drawing/2014/main" id="{23D2A10D-2CEC-499A-8BC2-E3086D4D80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9558" y="1440340"/>
            <a:ext cx="3923071" cy="2918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6158138"/>
      </p:ext>
    </p:extLst>
  </p:cSld>
  <p:clrMapOvr>
    <a:masterClrMapping/>
  </p:clrMapOvr>
  <p:transition spd="slow" advTm="27772">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D915D2-A957-4AF0-809F-FE41E89EB280}"/>
              </a:ext>
            </a:extLst>
          </p:cNvPr>
          <p:cNvSpPr>
            <a:spLocks noGrp="1"/>
          </p:cNvSpPr>
          <p:nvPr>
            <p:ph type="title"/>
          </p:nvPr>
        </p:nvSpPr>
        <p:spPr>
          <a:xfrm>
            <a:off x="1885507" y="432391"/>
            <a:ext cx="7623575" cy="800060"/>
          </a:xfrm>
        </p:spPr>
        <p:txBody>
          <a:bodyPr>
            <a:normAutofit/>
          </a:bodyPr>
          <a:lstStyle/>
          <a:p>
            <a:r>
              <a:rPr lang="uk-UA" sz="3200" b="1" dirty="0"/>
              <a:t>Модерні драми</a:t>
            </a:r>
            <a:endParaRPr lang="ru-UA" sz="3200" b="1" dirty="0"/>
          </a:p>
        </p:txBody>
      </p:sp>
      <p:sp>
        <p:nvSpPr>
          <p:cNvPr id="3" name="Текст 2">
            <a:extLst>
              <a:ext uri="{FF2B5EF4-FFF2-40B4-BE49-F238E27FC236}">
                <a16:creationId xmlns:a16="http://schemas.microsoft.com/office/drawing/2014/main" id="{0F707BC7-9FEA-48FB-BC41-6539D958E319}"/>
              </a:ext>
            </a:extLst>
          </p:cNvPr>
          <p:cNvSpPr>
            <a:spLocks noGrp="1"/>
          </p:cNvSpPr>
          <p:nvPr>
            <p:ph type="body" idx="1"/>
          </p:nvPr>
        </p:nvSpPr>
        <p:spPr>
          <a:xfrm>
            <a:off x="353961" y="1368057"/>
            <a:ext cx="4819773" cy="3404522"/>
          </a:xfrm>
        </p:spPr>
        <p:txBody>
          <a:bodyPr>
            <a:normAutofit fontScale="85000" lnSpcReduction="20000"/>
          </a:bodyPr>
          <a:lstStyle/>
          <a:p>
            <a:pPr marL="146050" indent="0">
              <a:buNone/>
            </a:pPr>
            <a:r>
              <a:rPr lang="uk-UA" sz="2200" dirty="0"/>
              <a:t>У Харкові Куліш пише п</a:t>
            </a:r>
            <a:r>
              <a:rPr lang="en-US" sz="2200" dirty="0"/>
              <a:t>’</a:t>
            </a:r>
            <a:r>
              <a:rPr lang="uk-UA" sz="2200" dirty="0"/>
              <a:t>єси «Отак загинув Гуска», «</a:t>
            </a:r>
            <a:r>
              <a:rPr lang="uk-UA" sz="2200" dirty="0" err="1"/>
              <a:t>Хулій</a:t>
            </a:r>
            <a:r>
              <a:rPr lang="uk-UA" sz="2200" dirty="0"/>
              <a:t> </a:t>
            </a:r>
            <a:r>
              <a:rPr lang="uk-UA" sz="2200" dirty="0" err="1"/>
              <a:t>Хурина</a:t>
            </a:r>
            <a:r>
              <a:rPr lang="uk-UA" sz="2200" dirty="0"/>
              <a:t>», «Зона». В драмі «Зона» драматург ще в 1926 році передбачив свою загибель і загибель своїх товаришів. Три з чотирьох шедеврів Миколи Куліша: «Народний </a:t>
            </a:r>
            <a:r>
              <a:rPr lang="uk-UA" sz="2200" dirty="0" err="1"/>
              <a:t>Малахій</a:t>
            </a:r>
            <a:r>
              <a:rPr lang="uk-UA" sz="2200" dirty="0"/>
              <a:t>», «Мина </a:t>
            </a:r>
            <a:r>
              <a:rPr lang="uk-UA" sz="2200" dirty="0" err="1"/>
              <a:t>Мазайло</a:t>
            </a:r>
            <a:r>
              <a:rPr lang="uk-UA" sz="2200" dirty="0"/>
              <a:t>», «</a:t>
            </a:r>
            <a:r>
              <a:rPr lang="uk-UA" sz="2200" dirty="0" err="1"/>
              <a:t>Маклена</a:t>
            </a:r>
            <a:r>
              <a:rPr lang="uk-UA" sz="2200" dirty="0"/>
              <a:t> </a:t>
            </a:r>
            <a:r>
              <a:rPr lang="uk-UA" sz="2200" dirty="0" err="1"/>
              <a:t>Граса</a:t>
            </a:r>
            <a:r>
              <a:rPr lang="uk-UA" sz="2200" dirty="0"/>
              <a:t>» - дали можливість зійти на вершину режисерської творчості Лесю Курбасу. Микола Куліш по праву вважається творцем модерної драми українського відродження</a:t>
            </a:r>
            <a:r>
              <a:rPr lang="uk-UA" sz="2000" dirty="0"/>
              <a:t>.</a:t>
            </a:r>
            <a:endParaRPr lang="ru-UA" sz="2000" dirty="0"/>
          </a:p>
        </p:txBody>
      </p:sp>
      <p:pic>
        <p:nvPicPr>
          <p:cNvPr id="30722" name="Picture 2" descr="Микола Куліш. &quot;Мина Мазайло&quot; | Тест з української літератури – «На Урок»">
            <a:extLst>
              <a:ext uri="{FF2B5EF4-FFF2-40B4-BE49-F238E27FC236}">
                <a16:creationId xmlns:a16="http://schemas.microsoft.com/office/drawing/2014/main" id="{FC70538F-49E6-44C3-B222-BA976AF49B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8893" y="801686"/>
            <a:ext cx="1619250" cy="2828925"/>
          </a:xfrm>
          <a:prstGeom prst="rect">
            <a:avLst/>
          </a:prstGeom>
          <a:noFill/>
          <a:extLst>
            <a:ext uri="{909E8E84-426E-40DD-AFC4-6F175D3DCCD1}">
              <a14:hiddenFill xmlns:a14="http://schemas.microsoft.com/office/drawing/2010/main">
                <a:solidFill>
                  <a:srgbClr val="FFFFFF"/>
                </a:solidFill>
              </a14:hiddenFill>
            </a:ext>
          </a:extLst>
        </p:spPr>
      </p:pic>
      <p:pic>
        <p:nvPicPr>
          <p:cNvPr id="30724" name="Picture 4" descr="Куліш Микола | Театральна риболовля">
            <a:extLst>
              <a:ext uri="{FF2B5EF4-FFF2-40B4-BE49-F238E27FC236}">
                <a16:creationId xmlns:a16="http://schemas.microsoft.com/office/drawing/2014/main" id="{83EA4B08-1F54-4E9D-BBBA-B3D5A4DA1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1201" y="1442224"/>
            <a:ext cx="1800225" cy="254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85086"/>
      </p:ext>
    </p:extLst>
  </p:cSld>
  <p:clrMapOvr>
    <a:masterClrMapping/>
  </p:clrMapOvr>
  <p:transition spd="slow" advTm="29551">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21F26D0-0460-4805-AD38-E1DC0277A038}"/>
              </a:ext>
            </a:extLst>
          </p:cNvPr>
          <p:cNvSpPr>
            <a:spLocks noGrp="1"/>
          </p:cNvSpPr>
          <p:nvPr>
            <p:ph type="title"/>
          </p:nvPr>
        </p:nvSpPr>
        <p:spPr>
          <a:xfrm>
            <a:off x="1640020" y="473941"/>
            <a:ext cx="7369155" cy="954600"/>
          </a:xfrm>
        </p:spPr>
        <p:txBody>
          <a:bodyPr>
            <a:normAutofit/>
          </a:bodyPr>
          <a:lstStyle/>
          <a:p>
            <a:r>
              <a:rPr lang="uk-UA" sz="3200" b="1" dirty="0"/>
              <a:t>Заборона п</a:t>
            </a:r>
            <a:r>
              <a:rPr lang="en-US" sz="3200" b="1" dirty="0"/>
              <a:t>’</a:t>
            </a:r>
            <a:r>
              <a:rPr lang="uk-UA" sz="3200" b="1" dirty="0"/>
              <a:t>єси</a:t>
            </a:r>
            <a:endParaRPr lang="ru-UA" sz="3200" b="1" dirty="0"/>
          </a:p>
        </p:txBody>
      </p:sp>
      <p:sp>
        <p:nvSpPr>
          <p:cNvPr id="3" name="Текст 2">
            <a:extLst>
              <a:ext uri="{FF2B5EF4-FFF2-40B4-BE49-F238E27FC236}">
                <a16:creationId xmlns:a16="http://schemas.microsoft.com/office/drawing/2014/main" id="{CFDC0E88-DE83-4899-BF22-7C004A8F6034}"/>
              </a:ext>
            </a:extLst>
          </p:cNvPr>
          <p:cNvSpPr>
            <a:spLocks noGrp="1"/>
          </p:cNvSpPr>
          <p:nvPr>
            <p:ph type="body" idx="1"/>
          </p:nvPr>
        </p:nvSpPr>
        <p:spPr>
          <a:xfrm>
            <a:off x="381921" y="1197935"/>
            <a:ext cx="4483510" cy="3307121"/>
          </a:xfrm>
        </p:spPr>
        <p:txBody>
          <a:bodyPr>
            <a:noAutofit/>
          </a:bodyPr>
          <a:lstStyle/>
          <a:p>
            <a:pPr marL="146050" indent="0">
              <a:buNone/>
            </a:pPr>
            <a:r>
              <a:rPr lang="uk-UA" sz="2000" dirty="0"/>
              <a:t>У березні 1925 року відбулася прем</a:t>
            </a:r>
            <a:r>
              <a:rPr lang="en-US" sz="2000" dirty="0"/>
              <a:t>’</a:t>
            </a:r>
            <a:r>
              <a:rPr lang="uk-UA" sz="2000" dirty="0" err="1"/>
              <a:t>єра</a:t>
            </a:r>
            <a:r>
              <a:rPr lang="uk-UA" sz="2000" dirty="0"/>
              <a:t> п</a:t>
            </a:r>
            <a:r>
              <a:rPr lang="en-US" sz="2000" dirty="0"/>
              <a:t>’</a:t>
            </a:r>
            <a:r>
              <a:rPr lang="uk-UA" sz="2000" dirty="0"/>
              <a:t>єси «Народний </a:t>
            </a:r>
            <a:r>
              <a:rPr lang="uk-UA" sz="2000" dirty="0" err="1"/>
              <a:t>Малахій</a:t>
            </a:r>
            <a:r>
              <a:rPr lang="uk-UA" sz="2000" dirty="0"/>
              <a:t>» в Харківському театрі «Березіль». Вистава мала великий успіх, її обговорювали в літературних і культурних колах. Однак, офіційна критика заборонила п</a:t>
            </a:r>
            <a:r>
              <a:rPr lang="en-US" sz="2000" dirty="0"/>
              <a:t>’</a:t>
            </a:r>
            <a:r>
              <a:rPr lang="uk-UA" sz="2000" dirty="0" err="1"/>
              <a:t>єсу</a:t>
            </a:r>
            <a:r>
              <a:rPr lang="uk-UA" sz="2000" dirty="0"/>
              <a:t>. Незабаром забороняють і ВАПЛІТЕ. Українська мова і культура впадають у немилість. </a:t>
            </a:r>
            <a:endParaRPr lang="ru-UA" sz="2000" dirty="0"/>
          </a:p>
        </p:txBody>
      </p:sp>
      <p:pic>
        <p:nvPicPr>
          <p:cNvPr id="16386" name="Picture 2" descr="Народний Малахій - Open Kurbas">
            <a:extLst>
              <a:ext uri="{FF2B5EF4-FFF2-40B4-BE49-F238E27FC236}">
                <a16:creationId xmlns:a16="http://schemas.microsoft.com/office/drawing/2014/main" id="{C4807AC0-2C2A-4F4E-A3D8-B9CEFCE5D9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5961" y="1657719"/>
            <a:ext cx="2898889" cy="2323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314023"/>
      </p:ext>
    </p:extLst>
  </p:cSld>
  <p:clrMapOvr>
    <a:masterClrMapping/>
  </p:clrMapOvr>
  <p:transition spd="slow" advTm="28865">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27BA9F-3A2A-485C-9590-6DDA361BEF5E}"/>
              </a:ext>
            </a:extLst>
          </p:cNvPr>
          <p:cNvSpPr>
            <a:spLocks noGrp="1"/>
          </p:cNvSpPr>
          <p:nvPr>
            <p:ph type="title"/>
          </p:nvPr>
        </p:nvSpPr>
        <p:spPr>
          <a:xfrm>
            <a:off x="889942" y="485030"/>
            <a:ext cx="7505700" cy="949409"/>
          </a:xfrm>
        </p:spPr>
        <p:txBody>
          <a:bodyPr>
            <a:normAutofit/>
          </a:bodyPr>
          <a:lstStyle/>
          <a:p>
            <a:r>
              <a:rPr lang="uk-UA" sz="3200" b="1" dirty="0"/>
              <a:t>Суперечка зі Сталіним</a:t>
            </a:r>
            <a:endParaRPr lang="ru-UA" sz="3200" b="1" dirty="0"/>
          </a:p>
        </p:txBody>
      </p:sp>
      <p:sp>
        <p:nvSpPr>
          <p:cNvPr id="3" name="Текст 2">
            <a:extLst>
              <a:ext uri="{FF2B5EF4-FFF2-40B4-BE49-F238E27FC236}">
                <a16:creationId xmlns:a16="http://schemas.microsoft.com/office/drawing/2014/main" id="{69EC165D-AAAD-4150-9103-CEA377D327A4}"/>
              </a:ext>
            </a:extLst>
          </p:cNvPr>
          <p:cNvSpPr>
            <a:spLocks noGrp="1"/>
          </p:cNvSpPr>
          <p:nvPr>
            <p:ph type="body" idx="1"/>
          </p:nvPr>
        </p:nvSpPr>
        <p:spPr>
          <a:xfrm>
            <a:off x="318566" y="1434440"/>
            <a:ext cx="5545393" cy="3426628"/>
          </a:xfrm>
        </p:spPr>
        <p:txBody>
          <a:bodyPr>
            <a:normAutofit lnSpcReduction="10000"/>
          </a:bodyPr>
          <a:lstStyle/>
          <a:p>
            <a:pPr marL="146050" indent="0">
              <a:buNone/>
            </a:pPr>
            <a:r>
              <a:rPr lang="uk-UA" sz="2000" dirty="0"/>
              <a:t>У 1929 році відбувся прийом українських митців у Сталіна у Москві, був на цьому прийомі і Куліш. Він сміливо звернув увагу вождя на суперечливість заборони для українських творів з націоналістичним ухилом і вільною російською шовіністичною пропагандою у «Днях </a:t>
            </a:r>
            <a:r>
              <a:rPr lang="uk-UA" sz="2000" dirty="0" err="1"/>
              <a:t>Турбіних</a:t>
            </a:r>
            <a:r>
              <a:rPr lang="uk-UA" sz="2000" dirty="0"/>
              <a:t>» зі сцени найбільшого театру Росії. Сталін відповів: «А чи є у п</a:t>
            </a:r>
            <a:r>
              <a:rPr lang="en-US" sz="2000" dirty="0"/>
              <a:t>’</a:t>
            </a:r>
            <a:r>
              <a:rPr lang="uk-UA" sz="2000" dirty="0" err="1"/>
              <a:t>єсі</a:t>
            </a:r>
            <a:r>
              <a:rPr lang="uk-UA" sz="2000" dirty="0"/>
              <a:t> Булгакова хоч крапля корисного</a:t>
            </a:r>
            <a:r>
              <a:rPr lang="en-US" sz="2000" dirty="0"/>
              <a:t>? </a:t>
            </a:r>
            <a:r>
              <a:rPr lang="uk-UA" sz="2000" dirty="0"/>
              <a:t>Є. Так і за це спасибі».</a:t>
            </a:r>
            <a:endParaRPr lang="ru-UA" sz="2000" dirty="0"/>
          </a:p>
        </p:txBody>
      </p:sp>
      <p:pic>
        <p:nvPicPr>
          <p:cNvPr id="31746" name="Picture 2" descr="ФРІ Дніпро - У роки правління Сталіна (з 1921-1953рр) у СРСР було засуджено  3,77 млн осіб. 🔻На заслання відправлено 765 тис. осіб (дані за 1954 рік,  офіційні). 🔻Пік терору більшовиків 1918-1920рр не">
            <a:extLst>
              <a:ext uri="{FF2B5EF4-FFF2-40B4-BE49-F238E27FC236}">
                <a16:creationId xmlns:a16="http://schemas.microsoft.com/office/drawing/2014/main" id="{3E6B4644-C422-4012-9852-D97E1493DC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6236" y="2031222"/>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760477"/>
      </p:ext>
    </p:extLst>
  </p:cSld>
  <p:clrMapOvr>
    <a:masterClrMapping/>
  </p:clrMapOvr>
  <p:transition spd="slow" advTm="29627">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BD8E7B-0E28-416F-9699-D55899ECBD75}"/>
              </a:ext>
            </a:extLst>
          </p:cNvPr>
          <p:cNvSpPr>
            <a:spLocks noGrp="1"/>
          </p:cNvSpPr>
          <p:nvPr>
            <p:ph type="title"/>
          </p:nvPr>
        </p:nvSpPr>
        <p:spPr>
          <a:xfrm>
            <a:off x="1338294" y="372716"/>
            <a:ext cx="7505700" cy="1038125"/>
          </a:xfrm>
        </p:spPr>
        <p:txBody>
          <a:bodyPr>
            <a:normAutofit/>
          </a:bodyPr>
          <a:lstStyle/>
          <a:p>
            <a:r>
              <a:rPr lang="uk-UA" sz="3200" b="1" dirty="0"/>
              <a:t>Приречені на знищення</a:t>
            </a:r>
            <a:endParaRPr lang="ru-UA" sz="3200" b="1" dirty="0"/>
          </a:p>
        </p:txBody>
      </p:sp>
      <p:sp>
        <p:nvSpPr>
          <p:cNvPr id="3" name="Текст 2">
            <a:extLst>
              <a:ext uri="{FF2B5EF4-FFF2-40B4-BE49-F238E27FC236}">
                <a16:creationId xmlns:a16="http://schemas.microsoft.com/office/drawing/2014/main" id="{3D2FDC9A-CDF3-4850-8462-12DB952B71EC}"/>
              </a:ext>
            </a:extLst>
          </p:cNvPr>
          <p:cNvSpPr>
            <a:spLocks noGrp="1"/>
          </p:cNvSpPr>
          <p:nvPr>
            <p:ph type="body" idx="1"/>
          </p:nvPr>
        </p:nvSpPr>
        <p:spPr>
          <a:xfrm>
            <a:off x="300007" y="1184744"/>
            <a:ext cx="4732144" cy="3586039"/>
          </a:xfrm>
        </p:spPr>
        <p:txBody>
          <a:bodyPr>
            <a:noAutofit/>
          </a:bodyPr>
          <a:lstStyle/>
          <a:p>
            <a:pPr marL="146050" indent="0">
              <a:buNone/>
            </a:pPr>
            <a:r>
              <a:rPr lang="uk-UA" sz="2000" dirty="0"/>
              <a:t>Багато хто вважав, що цією суперечкою зі Сталіним, Микола Куліш підписав собі смертний вирок. Та насправді і він, і ціла плеяда українських письменників, вже були приречені на знищення. Занадто Куліш був «українським»! Звичайно, він міг би писати п</a:t>
            </a:r>
            <a:r>
              <a:rPr lang="en-US" sz="2000" dirty="0"/>
              <a:t>’</a:t>
            </a:r>
            <a:r>
              <a:rPr lang="uk-UA" sz="2000" dirty="0"/>
              <a:t>єси угодні владі, прославляючи радянський спосіб життя. Але Куліш цього робити не став…</a:t>
            </a:r>
            <a:endParaRPr lang="ru-UA" sz="2000" dirty="0"/>
          </a:p>
        </p:txBody>
      </p:sp>
      <p:pic>
        <p:nvPicPr>
          <p:cNvPr id="19458" name="Picture 2" descr="Вшанування пам'яті «Розстріляного відродження» - 24 Жовтня 2015 | Litcentr">
            <a:extLst>
              <a:ext uri="{FF2B5EF4-FFF2-40B4-BE49-F238E27FC236}">
                <a16:creationId xmlns:a16="http://schemas.microsoft.com/office/drawing/2014/main" id="{03FC4EBC-EF60-4E1C-8283-09321AA7AD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1144" y="1575128"/>
            <a:ext cx="3049966" cy="3020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24279"/>
      </p:ext>
    </p:extLst>
  </p:cSld>
  <p:clrMapOvr>
    <a:masterClrMapping/>
  </p:clrMapOvr>
  <p:transition spd="slow" advTm="29128">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DFB941-51E2-4AE2-95BE-14D18D3A0ADA}"/>
              </a:ext>
            </a:extLst>
          </p:cNvPr>
          <p:cNvSpPr>
            <a:spLocks noGrp="1"/>
          </p:cNvSpPr>
          <p:nvPr>
            <p:ph type="title"/>
          </p:nvPr>
        </p:nvSpPr>
        <p:spPr>
          <a:xfrm>
            <a:off x="970828" y="405612"/>
            <a:ext cx="5009322" cy="593653"/>
          </a:xfrm>
        </p:spPr>
        <p:txBody>
          <a:bodyPr>
            <a:noAutofit/>
          </a:bodyPr>
          <a:lstStyle/>
          <a:p>
            <a:r>
              <a:rPr lang="uk-UA" sz="3200" b="1" dirty="0"/>
              <a:t>Патетична соната</a:t>
            </a:r>
            <a:endParaRPr lang="ru-UA" sz="3200" b="1" dirty="0"/>
          </a:p>
        </p:txBody>
      </p:sp>
      <p:sp>
        <p:nvSpPr>
          <p:cNvPr id="3" name="Текст 2">
            <a:extLst>
              <a:ext uri="{FF2B5EF4-FFF2-40B4-BE49-F238E27FC236}">
                <a16:creationId xmlns:a16="http://schemas.microsoft.com/office/drawing/2014/main" id="{F0E363C6-A49C-46C7-A687-333C5488D143}"/>
              </a:ext>
            </a:extLst>
          </p:cNvPr>
          <p:cNvSpPr>
            <a:spLocks noGrp="1"/>
          </p:cNvSpPr>
          <p:nvPr>
            <p:ph type="body" idx="1"/>
          </p:nvPr>
        </p:nvSpPr>
        <p:spPr>
          <a:xfrm>
            <a:off x="364990" y="1280158"/>
            <a:ext cx="5009322" cy="3570137"/>
          </a:xfrm>
        </p:spPr>
        <p:txBody>
          <a:bodyPr>
            <a:normAutofit fontScale="92500" lnSpcReduction="10000"/>
          </a:bodyPr>
          <a:lstStyle/>
          <a:p>
            <a:pPr marL="146050" indent="0">
              <a:buNone/>
            </a:pPr>
            <a:r>
              <a:rPr lang="uk-UA" sz="2000" dirty="0"/>
              <a:t>У відповідь на «Дні </a:t>
            </a:r>
            <a:r>
              <a:rPr lang="uk-UA" sz="2000" dirty="0" err="1"/>
              <a:t>Турбіних</a:t>
            </a:r>
            <a:r>
              <a:rPr lang="uk-UA" sz="2000" dirty="0"/>
              <a:t>», Микола Куліш написав «Патетичну сонату». П</a:t>
            </a:r>
            <a:r>
              <a:rPr lang="en-US" sz="2000" dirty="0"/>
              <a:t>’</a:t>
            </a:r>
            <a:r>
              <a:rPr lang="uk-UA" sz="2000" dirty="0" err="1"/>
              <a:t>єсу</a:t>
            </a:r>
            <a:r>
              <a:rPr lang="uk-UA" sz="2000" dirty="0"/>
              <a:t> заборонили в Україні, але російський режисер Олександр Таїров поставив її на сцені Камерного театру у Москві. У головній ролі легендарна Аліса </a:t>
            </a:r>
            <a:r>
              <a:rPr lang="uk-UA" sz="2000" dirty="0" err="1"/>
              <a:t>Коонен</a:t>
            </a:r>
            <a:r>
              <a:rPr lang="uk-UA" sz="2000" dirty="0"/>
              <a:t>. Таїров запрошує на прем</a:t>
            </a:r>
            <a:r>
              <a:rPr lang="en-US" sz="2000" dirty="0"/>
              <a:t>’</a:t>
            </a:r>
            <a:r>
              <a:rPr lang="uk-UA" sz="2000" dirty="0" err="1"/>
              <a:t>єру</a:t>
            </a:r>
            <a:r>
              <a:rPr lang="uk-UA" sz="2000" dirty="0"/>
              <a:t> членів уряду. Успіх вистави був неймовірний. Німецький письменник Ф. Вольф, який бачив її на власні очі, переклав цю драму німецькою, та порівняв її з  «Фаустом» Гете…</a:t>
            </a:r>
            <a:endParaRPr lang="ru-UA" sz="2000" dirty="0"/>
          </a:p>
        </p:txBody>
      </p:sp>
      <p:pic>
        <p:nvPicPr>
          <p:cNvPr id="20484" name="Picture 4" descr="Микола Куліш. 2. Симеоном Стовпником стану отут">
            <a:extLst>
              <a:ext uri="{FF2B5EF4-FFF2-40B4-BE49-F238E27FC236}">
                <a16:creationId xmlns:a16="http://schemas.microsoft.com/office/drawing/2014/main" id="{AF5980BD-D8F9-420A-B368-8E4A50D83A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4891" y="1062780"/>
            <a:ext cx="3167953" cy="3675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2406585"/>
      </p:ext>
    </p:extLst>
  </p:cSld>
  <p:clrMapOvr>
    <a:masterClrMapping/>
  </p:clrMapOvr>
  <p:transition spd="slow" advTm="28448">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F3D450-9E2F-4AA5-8A46-9D256081F114}"/>
              </a:ext>
            </a:extLst>
          </p:cNvPr>
          <p:cNvSpPr>
            <a:spLocks noGrp="1"/>
          </p:cNvSpPr>
          <p:nvPr>
            <p:ph type="title"/>
          </p:nvPr>
        </p:nvSpPr>
        <p:spPr>
          <a:xfrm>
            <a:off x="1799304" y="221644"/>
            <a:ext cx="6772459" cy="798946"/>
          </a:xfrm>
        </p:spPr>
        <p:txBody>
          <a:bodyPr>
            <a:noAutofit/>
          </a:bodyPr>
          <a:lstStyle/>
          <a:p>
            <a:r>
              <a:rPr lang="uk-UA" sz="3200" b="1" dirty="0"/>
              <a:t>Талант драматурга</a:t>
            </a:r>
            <a:endParaRPr lang="ru-UA" sz="3200" b="1" dirty="0"/>
          </a:p>
        </p:txBody>
      </p:sp>
      <p:sp>
        <p:nvSpPr>
          <p:cNvPr id="3" name="Текст 2">
            <a:extLst>
              <a:ext uri="{FF2B5EF4-FFF2-40B4-BE49-F238E27FC236}">
                <a16:creationId xmlns:a16="http://schemas.microsoft.com/office/drawing/2014/main" id="{EE672B9B-247F-44C5-A10C-6372E4765385}"/>
              </a:ext>
            </a:extLst>
          </p:cNvPr>
          <p:cNvSpPr>
            <a:spLocks noGrp="1"/>
          </p:cNvSpPr>
          <p:nvPr>
            <p:ph type="body" idx="1"/>
          </p:nvPr>
        </p:nvSpPr>
        <p:spPr>
          <a:xfrm>
            <a:off x="302150" y="949841"/>
            <a:ext cx="6116348" cy="3863163"/>
          </a:xfrm>
        </p:spPr>
        <p:txBody>
          <a:bodyPr>
            <a:noAutofit/>
          </a:bodyPr>
          <a:lstStyle/>
          <a:p>
            <a:pPr marL="146050" indent="0">
              <a:buNone/>
            </a:pPr>
            <a:r>
              <a:rPr lang="uk-UA" sz="2000" dirty="0"/>
              <a:t>Микола Куліш від природи був </a:t>
            </a:r>
            <a:r>
              <a:rPr lang="uk-UA" sz="2000" dirty="0" err="1"/>
              <a:t>щедро</a:t>
            </a:r>
            <a:r>
              <a:rPr lang="uk-UA" sz="2000" dirty="0"/>
              <a:t> обдарованою особистістю: талановитим військовим, громадським </a:t>
            </a:r>
            <a:r>
              <a:rPr lang="uk-UA" sz="2000" dirty="0" err="1"/>
              <a:t>діячем</a:t>
            </a:r>
            <a:r>
              <a:rPr lang="uk-UA" sz="2000" dirty="0"/>
              <a:t>, редактором, публіцистом, соціальним педагогом, організатором літературного процесу в Україні. Воював на фронтах Першої світової, згодом був у революційному підпіллі та працював у державних установах. Тридцять років із прожитих ним сорока п’яти був літератором. Але насамперед Микола Куліш – драматург, творчість якого відкрила нові напрямки в розвитку світового драматичного мистецтва </a:t>
            </a:r>
            <a:r>
              <a:rPr lang="en-US" sz="2000" dirty="0"/>
              <a:t>XX</a:t>
            </a:r>
            <a:r>
              <a:rPr lang="uk-UA" sz="2000" dirty="0"/>
              <a:t> і </a:t>
            </a:r>
            <a:r>
              <a:rPr lang="en-US" sz="2000" dirty="0"/>
              <a:t>XXI </a:t>
            </a:r>
            <a:r>
              <a:rPr lang="uk-UA" sz="2000" dirty="0"/>
              <a:t>століття.   </a:t>
            </a:r>
            <a:endParaRPr lang="ru-UA" sz="2000" dirty="0"/>
          </a:p>
        </p:txBody>
      </p:sp>
      <p:pic>
        <p:nvPicPr>
          <p:cNvPr id="1026" name="Picture 2" descr="Куліш Микола Гурович — Вікіцитати">
            <a:extLst>
              <a:ext uri="{FF2B5EF4-FFF2-40B4-BE49-F238E27FC236}">
                <a16:creationId xmlns:a16="http://schemas.microsoft.com/office/drawing/2014/main" id="{F7805EEC-C2AB-40B5-A923-EABDEDE1F6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7130" y="1193513"/>
            <a:ext cx="1853626"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5396965"/>
      </p:ext>
    </p:extLst>
  </p:cSld>
  <p:clrMapOvr>
    <a:masterClrMapping/>
  </p:clrMapOvr>
  <p:transition spd="slow" advTm="18938">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9DD71F-AAB7-43EF-8558-E6053E0D2FFC}"/>
              </a:ext>
            </a:extLst>
          </p:cNvPr>
          <p:cNvSpPr>
            <a:spLocks noGrp="1"/>
          </p:cNvSpPr>
          <p:nvPr>
            <p:ph type="title"/>
          </p:nvPr>
        </p:nvSpPr>
        <p:spPr>
          <a:xfrm>
            <a:off x="819150" y="277302"/>
            <a:ext cx="7505700" cy="875637"/>
          </a:xfrm>
        </p:spPr>
        <p:txBody>
          <a:bodyPr>
            <a:normAutofit/>
          </a:bodyPr>
          <a:lstStyle/>
          <a:p>
            <a:r>
              <a:rPr lang="uk-UA" sz="3200" b="1" dirty="0"/>
              <a:t>Смерть Миколи Хвильового</a:t>
            </a:r>
            <a:endParaRPr lang="ru-UA" sz="3200" b="1" dirty="0"/>
          </a:p>
        </p:txBody>
      </p:sp>
      <p:sp>
        <p:nvSpPr>
          <p:cNvPr id="3" name="Текст 2">
            <a:extLst>
              <a:ext uri="{FF2B5EF4-FFF2-40B4-BE49-F238E27FC236}">
                <a16:creationId xmlns:a16="http://schemas.microsoft.com/office/drawing/2014/main" id="{79853DB7-E0B9-4483-8DF6-C7FE580113A0}"/>
              </a:ext>
            </a:extLst>
          </p:cNvPr>
          <p:cNvSpPr>
            <a:spLocks noGrp="1"/>
          </p:cNvSpPr>
          <p:nvPr>
            <p:ph type="body" idx="1"/>
          </p:nvPr>
        </p:nvSpPr>
        <p:spPr>
          <a:xfrm>
            <a:off x="191089" y="866693"/>
            <a:ext cx="4857990" cy="3999505"/>
          </a:xfrm>
        </p:spPr>
        <p:txBody>
          <a:bodyPr>
            <a:noAutofit/>
          </a:bodyPr>
          <a:lstStyle/>
          <a:p>
            <a:pPr marL="146050" indent="0">
              <a:buNone/>
            </a:pPr>
            <a:r>
              <a:rPr lang="uk-UA" sz="2000" dirty="0"/>
              <a:t>Приходить злощасний 1933 рік. Голод, терор, жах запанували усюди. Йдуть арешти за арештами. 26 грудня 1933 року арештують у Москві Леся Курбаса. Потім арештований Остап Вишня. Всі ці арешти попередила смерть Миколи Хвильового, що </a:t>
            </a:r>
            <a:r>
              <a:rPr lang="uk-UA" sz="2000" dirty="0" err="1"/>
              <a:t>гонений</a:t>
            </a:r>
            <a:r>
              <a:rPr lang="uk-UA" sz="2000" dirty="0"/>
              <a:t> агентами ГПУ, наложив на себе руки. Його смерть була знаком тривого для всієї України. Була й знаком для початку нагінки Москви проти України і усього, що українське.</a:t>
            </a:r>
            <a:endParaRPr lang="ru-UA" sz="2000" dirty="0"/>
          </a:p>
        </p:txBody>
      </p:sp>
      <p:pic>
        <p:nvPicPr>
          <p:cNvPr id="17410" name="Picture 2" descr="Микола Хвильовий:таємничий постріл - На скрижалях">
            <a:extLst>
              <a:ext uri="{FF2B5EF4-FFF2-40B4-BE49-F238E27FC236}">
                <a16:creationId xmlns:a16="http://schemas.microsoft.com/office/drawing/2014/main" id="{6919BF3D-A318-4D63-9755-7AC9D5A57C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6966" y="1226288"/>
            <a:ext cx="3540382" cy="3329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360021"/>
      </p:ext>
    </p:extLst>
  </p:cSld>
  <p:clrMapOvr>
    <a:masterClrMapping/>
  </p:clrMapOvr>
  <p:transition spd="slow" advTm="25337">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5E7993-39EA-4533-9DB4-AE91AFAA479B}"/>
              </a:ext>
            </a:extLst>
          </p:cNvPr>
          <p:cNvSpPr>
            <a:spLocks noGrp="1"/>
          </p:cNvSpPr>
          <p:nvPr>
            <p:ph type="title"/>
          </p:nvPr>
        </p:nvSpPr>
        <p:spPr>
          <a:xfrm>
            <a:off x="2288950" y="553354"/>
            <a:ext cx="6496050" cy="1074579"/>
          </a:xfrm>
        </p:spPr>
        <p:txBody>
          <a:bodyPr>
            <a:normAutofit/>
          </a:bodyPr>
          <a:lstStyle/>
          <a:p>
            <a:r>
              <a:rPr lang="uk-UA" sz="3200" b="1" dirty="0"/>
              <a:t>Арешт</a:t>
            </a:r>
            <a:endParaRPr lang="ru-UA" sz="3200" b="1" dirty="0"/>
          </a:p>
        </p:txBody>
      </p:sp>
      <p:sp>
        <p:nvSpPr>
          <p:cNvPr id="3" name="Текст 2">
            <a:extLst>
              <a:ext uri="{FF2B5EF4-FFF2-40B4-BE49-F238E27FC236}">
                <a16:creationId xmlns:a16="http://schemas.microsoft.com/office/drawing/2014/main" id="{9E69F50F-9B4E-4725-82D6-4933C161AC55}"/>
              </a:ext>
            </a:extLst>
          </p:cNvPr>
          <p:cNvSpPr>
            <a:spLocks noGrp="1"/>
          </p:cNvSpPr>
          <p:nvPr>
            <p:ph type="body" idx="1"/>
          </p:nvPr>
        </p:nvSpPr>
        <p:spPr>
          <a:xfrm>
            <a:off x="560439" y="1262910"/>
            <a:ext cx="5397910" cy="3327236"/>
          </a:xfrm>
        </p:spPr>
        <p:txBody>
          <a:bodyPr>
            <a:normAutofit/>
          </a:bodyPr>
          <a:lstStyle/>
          <a:p>
            <a:pPr marL="146050" indent="0">
              <a:buNone/>
            </a:pPr>
            <a:r>
              <a:rPr lang="uk-UA" sz="2000" dirty="0"/>
              <a:t>7 грудня 1934 року у Харкові на вулиці Сумській Миколу Куліша було заарештовано. Він саме йшов на похорон свого друга, письменника Івана Дніпровського. Наступного дня його вже перевезуть до Києва. Згодом Куліша засудять до 10 років </a:t>
            </a:r>
            <a:r>
              <a:rPr lang="uk-UA" sz="2000" dirty="0" err="1"/>
              <a:t>ув</a:t>
            </a:r>
            <a:r>
              <a:rPr lang="en-US" sz="2000" dirty="0"/>
              <a:t>’</a:t>
            </a:r>
            <a:r>
              <a:rPr lang="uk-UA" sz="2000" dirty="0" err="1"/>
              <a:t>язнень</a:t>
            </a:r>
            <a:r>
              <a:rPr lang="uk-UA" sz="2000" dirty="0"/>
              <a:t> із конфіскацією майна. Для драматурга була уготована камера-одиночка.</a:t>
            </a:r>
            <a:endParaRPr lang="ru-UA" sz="2000" dirty="0"/>
          </a:p>
        </p:txBody>
      </p:sp>
      <p:pic>
        <p:nvPicPr>
          <p:cNvPr id="6146" name="Picture 2" descr="Микола Гурович Куліш - Біографія">
            <a:extLst>
              <a:ext uri="{FF2B5EF4-FFF2-40B4-BE49-F238E27FC236}">
                <a16:creationId xmlns:a16="http://schemas.microsoft.com/office/drawing/2014/main" id="{EEC81C6F-AC49-4776-96FC-40B0090FFD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1036" y="1341858"/>
            <a:ext cx="1728327" cy="2840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5484603"/>
      </p:ext>
    </p:extLst>
  </p:cSld>
  <p:clrMapOvr>
    <a:masterClrMapping/>
  </p:clrMapOvr>
  <p:transition spd="slow" advTm="16188">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703D66D-64ED-499D-8038-D7FFF0793F03}"/>
              </a:ext>
            </a:extLst>
          </p:cNvPr>
          <p:cNvSpPr>
            <a:spLocks noGrp="1"/>
          </p:cNvSpPr>
          <p:nvPr>
            <p:ph type="title"/>
          </p:nvPr>
        </p:nvSpPr>
        <p:spPr>
          <a:xfrm>
            <a:off x="819150" y="453224"/>
            <a:ext cx="7505700" cy="890546"/>
          </a:xfrm>
        </p:spPr>
        <p:txBody>
          <a:bodyPr>
            <a:noAutofit/>
          </a:bodyPr>
          <a:lstStyle/>
          <a:p>
            <a:r>
              <a:rPr lang="uk-UA" sz="3200" b="1" dirty="0"/>
              <a:t>Спільна творчість і смерть</a:t>
            </a:r>
            <a:endParaRPr lang="ru-UA" sz="3200" b="1" dirty="0"/>
          </a:p>
        </p:txBody>
      </p:sp>
      <p:sp>
        <p:nvSpPr>
          <p:cNvPr id="3" name="Текст 2">
            <a:extLst>
              <a:ext uri="{FF2B5EF4-FFF2-40B4-BE49-F238E27FC236}">
                <a16:creationId xmlns:a16="http://schemas.microsoft.com/office/drawing/2014/main" id="{3F5ADF67-68BB-40A6-9274-FD3E68F59E5C}"/>
              </a:ext>
            </a:extLst>
          </p:cNvPr>
          <p:cNvSpPr>
            <a:spLocks noGrp="1"/>
          </p:cNvSpPr>
          <p:nvPr>
            <p:ph type="body" idx="1"/>
          </p:nvPr>
        </p:nvSpPr>
        <p:spPr>
          <a:xfrm>
            <a:off x="389614" y="1343770"/>
            <a:ext cx="5651326" cy="3538331"/>
          </a:xfrm>
        </p:spPr>
        <p:txBody>
          <a:bodyPr>
            <a:noAutofit/>
          </a:bodyPr>
          <a:lstStyle/>
          <a:p>
            <a:pPr marL="146050" indent="0">
              <a:buNone/>
            </a:pPr>
            <a:r>
              <a:rPr lang="uk-UA" sz="2400" dirty="0"/>
              <a:t>«На честь двадцятих роковин Великого Жовтня» 3 листопада 1937 року після повторного суду більшість письменників, зокрема Миколу Куліша й Леся Курбаса було розстріляно в урочищі </a:t>
            </a:r>
            <a:r>
              <a:rPr lang="uk-UA" sz="2400" dirty="0" err="1"/>
              <a:t>Сандармох</a:t>
            </a:r>
            <a:r>
              <a:rPr lang="uk-UA" sz="2400" dirty="0"/>
              <a:t> (Карелія). Усі вони, як і колись, у свої щасливі творчі часи, знову були разом…</a:t>
            </a:r>
            <a:endParaRPr lang="ru-UA" sz="2400" dirty="0"/>
          </a:p>
        </p:txBody>
      </p:sp>
      <p:pic>
        <p:nvPicPr>
          <p:cNvPr id="7170" name="Picture 2" descr="До річниці розстрілів у Сандармосі: Трагічна історія життя уродженця  Херсонщини Миколи Куліша – Кавун.Сity">
            <a:extLst>
              <a:ext uri="{FF2B5EF4-FFF2-40B4-BE49-F238E27FC236}">
                <a16:creationId xmlns:a16="http://schemas.microsoft.com/office/drawing/2014/main" id="{72B3EC10-415B-445E-95C9-71A15F861A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1531" y="1550505"/>
            <a:ext cx="2115046" cy="2886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7809393"/>
      </p:ext>
    </p:extLst>
  </p:cSld>
  <p:clrMapOvr>
    <a:masterClrMapping/>
  </p:clrMapOvr>
  <p:transition spd="slow" advTm="20727">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3E389F-D976-4F5C-B2E4-2DB9533F7A0F}"/>
              </a:ext>
            </a:extLst>
          </p:cNvPr>
          <p:cNvSpPr>
            <a:spLocks noGrp="1"/>
          </p:cNvSpPr>
          <p:nvPr>
            <p:ph type="title"/>
          </p:nvPr>
        </p:nvSpPr>
        <p:spPr>
          <a:xfrm>
            <a:off x="960735" y="400420"/>
            <a:ext cx="7505700" cy="954600"/>
          </a:xfrm>
        </p:spPr>
        <p:txBody>
          <a:bodyPr>
            <a:normAutofit/>
          </a:bodyPr>
          <a:lstStyle/>
          <a:p>
            <a:r>
              <a:rPr lang="uk-UA" sz="3200" b="1" dirty="0"/>
              <a:t>«Розстріляне відродження»</a:t>
            </a:r>
            <a:endParaRPr lang="ru-UA" sz="3200" b="1" dirty="0"/>
          </a:p>
        </p:txBody>
      </p:sp>
      <p:sp>
        <p:nvSpPr>
          <p:cNvPr id="3" name="Текст 2">
            <a:extLst>
              <a:ext uri="{FF2B5EF4-FFF2-40B4-BE49-F238E27FC236}">
                <a16:creationId xmlns:a16="http://schemas.microsoft.com/office/drawing/2014/main" id="{7CF049F3-DAA1-4DC5-A00C-7EC5E2AC48D0}"/>
              </a:ext>
            </a:extLst>
          </p:cNvPr>
          <p:cNvSpPr>
            <a:spLocks noGrp="1"/>
          </p:cNvSpPr>
          <p:nvPr>
            <p:ph type="body" idx="1"/>
          </p:nvPr>
        </p:nvSpPr>
        <p:spPr>
          <a:xfrm>
            <a:off x="230076" y="1557429"/>
            <a:ext cx="5533594" cy="3185651"/>
          </a:xfrm>
        </p:spPr>
        <p:txBody>
          <a:bodyPr>
            <a:normAutofit lnSpcReduction="10000"/>
          </a:bodyPr>
          <a:lstStyle/>
          <a:p>
            <a:pPr marL="146050" indent="0">
              <a:buNone/>
            </a:pPr>
            <a:r>
              <a:rPr lang="uk-UA" sz="2000" dirty="0"/>
              <a:t>Урочище з моторошною назвою </a:t>
            </a:r>
            <a:r>
              <a:rPr lang="uk-UA" sz="2000" dirty="0" err="1"/>
              <a:t>Сандармох</a:t>
            </a:r>
            <a:r>
              <a:rPr lang="uk-UA" sz="2000" dirty="0"/>
              <a:t> стало для України символом </a:t>
            </a:r>
            <a:r>
              <a:rPr lang="uk-UA" sz="2000" dirty="0" err="1"/>
              <a:t>націєвбивства</a:t>
            </a:r>
            <a:r>
              <a:rPr lang="uk-UA" sz="2000" dirty="0"/>
              <a:t>. Там, за Онезьким озером, поблизу </a:t>
            </a:r>
            <a:r>
              <a:rPr lang="uk-UA" sz="2000" dirty="0" err="1"/>
              <a:t>Беломорканалу</a:t>
            </a:r>
            <a:r>
              <a:rPr lang="uk-UA" sz="2000" dirty="0"/>
              <a:t>, у сосновому лісі лежить інтелектуальна еліта – українське «розстріляне відродження». То були національно свідомі письменники, діячі культури, науковці, освітяни, священики, селяни… Ці люди щиро вірили тодішній владі, Кремлю, Сталіну…</a:t>
            </a:r>
            <a:endParaRPr lang="ru-UA" sz="2000" dirty="0"/>
          </a:p>
        </p:txBody>
      </p:sp>
      <p:pic>
        <p:nvPicPr>
          <p:cNvPr id="8196" name="Picture 4" descr="27 жовтня – 85-ті роковини розстрілів в урочищі Сандармох | Новини України  - #Букви 27 жовтня – 85-та річниця розстрілів в урочищі Сандармох">
            <a:extLst>
              <a:ext uri="{FF2B5EF4-FFF2-40B4-BE49-F238E27FC236}">
                <a16:creationId xmlns:a16="http://schemas.microsoft.com/office/drawing/2014/main" id="{90A35B7D-5BED-40F6-ABA8-22F7FAC6A4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3671" y="1355020"/>
            <a:ext cx="3044068" cy="3388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2942740"/>
      </p:ext>
    </p:extLst>
  </p:cSld>
  <p:clrMapOvr>
    <a:masterClrMapping/>
  </p:clrMapOvr>
  <p:transition spd="slow" advTm="25141">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E35E40-4DDA-4F23-B12F-BF39E5B225BB}"/>
              </a:ext>
            </a:extLst>
          </p:cNvPr>
          <p:cNvSpPr>
            <a:spLocks noGrp="1"/>
          </p:cNvSpPr>
          <p:nvPr>
            <p:ph type="title"/>
          </p:nvPr>
        </p:nvSpPr>
        <p:spPr>
          <a:xfrm>
            <a:off x="2400103" y="159026"/>
            <a:ext cx="3956229" cy="1129334"/>
          </a:xfrm>
        </p:spPr>
        <p:txBody>
          <a:bodyPr>
            <a:noAutofit/>
          </a:bodyPr>
          <a:lstStyle/>
          <a:p>
            <a:r>
              <a:rPr lang="uk-UA" sz="3600" b="1" dirty="0"/>
              <a:t>Україна на віки</a:t>
            </a:r>
            <a:endParaRPr lang="ru-UA" sz="3600" b="1" dirty="0"/>
          </a:p>
        </p:txBody>
      </p:sp>
      <p:sp>
        <p:nvSpPr>
          <p:cNvPr id="3" name="Текст 2">
            <a:extLst>
              <a:ext uri="{FF2B5EF4-FFF2-40B4-BE49-F238E27FC236}">
                <a16:creationId xmlns:a16="http://schemas.microsoft.com/office/drawing/2014/main" id="{F6794A43-6694-4104-B932-0177DC5AD2E3}"/>
              </a:ext>
            </a:extLst>
          </p:cNvPr>
          <p:cNvSpPr>
            <a:spLocks noGrp="1"/>
          </p:cNvSpPr>
          <p:nvPr>
            <p:ph type="body" idx="1"/>
          </p:nvPr>
        </p:nvSpPr>
        <p:spPr>
          <a:xfrm>
            <a:off x="245291" y="922352"/>
            <a:ext cx="3722491" cy="3896138"/>
          </a:xfrm>
        </p:spPr>
        <p:txBody>
          <a:bodyPr>
            <a:noAutofit/>
          </a:bodyPr>
          <a:lstStyle/>
          <a:p>
            <a:pPr marL="146050" indent="0">
              <a:buNone/>
            </a:pPr>
            <a:r>
              <a:rPr lang="uk-UA" sz="2400" dirty="0"/>
              <a:t>Над Україною пройшло стільки хуртовин і бур, пройшло ціле пекло більшовицької неволі, але українське мистецтво залишилося незмінне і незламне, як і народ України, що відстоює себе.</a:t>
            </a:r>
            <a:endParaRPr lang="ru-UA" sz="2400" dirty="0"/>
          </a:p>
        </p:txBody>
      </p:sp>
      <p:pic>
        <p:nvPicPr>
          <p:cNvPr id="18434" name="Picture 2" descr="Література як Хрест Господній | Збруч">
            <a:extLst>
              <a:ext uri="{FF2B5EF4-FFF2-40B4-BE49-F238E27FC236}">
                <a16:creationId xmlns:a16="http://schemas.microsoft.com/office/drawing/2014/main" id="{7C7868F0-AD18-40C9-ACBF-D970F2751F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7460" y="1527933"/>
            <a:ext cx="4819772" cy="3100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5537206"/>
      </p:ext>
    </p:extLst>
  </p:cSld>
  <p:clrMapOvr>
    <a:masterClrMapping/>
  </p:clrMapOvr>
  <p:transition spd="slow" advTm="17154">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Етичні аспекти проведення клінічних досліджень в сучасній Україні -  презентація з медицини">
            <a:extLst>
              <a:ext uri="{FF2B5EF4-FFF2-40B4-BE49-F238E27FC236}">
                <a16:creationId xmlns:a16="http://schemas.microsoft.com/office/drawing/2014/main" id="{374AADBF-5A72-C5A1-92E8-A3A7D7ED8C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 y="197510"/>
            <a:ext cx="8719718" cy="4710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0926072"/>
      </p:ext>
    </p:extLst>
  </p:cSld>
  <p:clrMapOvr>
    <a:masterClrMapping/>
  </p:clrMapOvr>
  <p:transition spd="slow" advTm="7980">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4431BFD-468D-57D1-0E5B-B6E3C3F27982}"/>
              </a:ext>
            </a:extLst>
          </p:cNvPr>
          <p:cNvSpPr>
            <a:spLocks noGrp="1"/>
          </p:cNvSpPr>
          <p:nvPr>
            <p:ph type="title"/>
          </p:nvPr>
        </p:nvSpPr>
        <p:spPr>
          <a:xfrm>
            <a:off x="1559442" y="241005"/>
            <a:ext cx="6471684" cy="1176423"/>
          </a:xfrm>
        </p:spPr>
        <p:txBody>
          <a:bodyPr>
            <a:normAutofit/>
          </a:bodyPr>
          <a:lstStyle/>
          <a:p>
            <a:pPr algn="ctr"/>
            <a:r>
              <a:rPr lang="uk-UA" sz="3200" b="1" dirty="0"/>
              <a:t>Використані джерела</a:t>
            </a:r>
            <a:endParaRPr lang="ru-UA" sz="3200" b="1" dirty="0"/>
          </a:p>
        </p:txBody>
      </p:sp>
      <p:sp>
        <p:nvSpPr>
          <p:cNvPr id="3" name="Текст 2">
            <a:extLst>
              <a:ext uri="{FF2B5EF4-FFF2-40B4-BE49-F238E27FC236}">
                <a16:creationId xmlns:a16="http://schemas.microsoft.com/office/drawing/2014/main" id="{57D64699-FCAE-5798-22C0-639FEA26C8AA}"/>
              </a:ext>
            </a:extLst>
          </p:cNvPr>
          <p:cNvSpPr>
            <a:spLocks noGrp="1"/>
          </p:cNvSpPr>
          <p:nvPr>
            <p:ph type="body" idx="1"/>
          </p:nvPr>
        </p:nvSpPr>
        <p:spPr>
          <a:xfrm>
            <a:off x="311887" y="992372"/>
            <a:ext cx="7719239" cy="3856075"/>
          </a:xfrm>
        </p:spPr>
        <p:txBody>
          <a:bodyPr>
            <a:noAutofit/>
          </a:bodyPr>
          <a:lstStyle/>
          <a:p>
            <a:pPr marL="488950" indent="-342900">
              <a:buFont typeface="+mj-lt"/>
              <a:buAutoNum type="arabicPeriod"/>
            </a:pPr>
            <a:r>
              <a:rPr lang="en-US" sz="1600" dirty="0">
                <a:hlinkClick r:id="rId2"/>
              </a:rPr>
              <a:t>https://espreso.tv</a:t>
            </a:r>
            <a:endParaRPr lang="uk-UA" sz="1600" dirty="0">
              <a:hlinkClick r:id="rId3"/>
            </a:endParaRPr>
          </a:p>
          <a:p>
            <a:pPr marL="488950" indent="-342900">
              <a:buFont typeface="+mj-lt"/>
              <a:buAutoNum type="arabicPeriod"/>
            </a:pPr>
            <a:r>
              <a:rPr lang="en-US" sz="1600" dirty="0">
                <a:hlinkClick r:id="rId4"/>
              </a:rPr>
              <a:t>https://www.ukrlib.com.ua/  </a:t>
            </a:r>
            <a:endParaRPr lang="uk-UA" sz="1600" dirty="0"/>
          </a:p>
          <a:p>
            <a:pPr marL="488950" indent="-342900">
              <a:buFont typeface="+mj-lt"/>
              <a:buAutoNum type="arabicPeriod"/>
            </a:pPr>
            <a:r>
              <a:rPr lang="en-US" sz="1600" dirty="0">
                <a:hlinkClick r:id="rId5"/>
              </a:rPr>
              <a:t>https://www.bbc.com</a:t>
            </a:r>
            <a:endParaRPr lang="uk-UA" sz="1600" dirty="0"/>
          </a:p>
          <a:p>
            <a:pPr marL="488950" indent="-342900">
              <a:buFont typeface="+mj-lt"/>
              <a:buAutoNum type="arabicPeriod"/>
            </a:pPr>
            <a:r>
              <a:rPr lang="en-US" sz="1600" dirty="0">
                <a:hlinkClick r:id="rId6"/>
              </a:rPr>
              <a:t>https://msmb.org.ua</a:t>
            </a:r>
            <a:endParaRPr lang="uk-UA" sz="1600" dirty="0"/>
          </a:p>
          <a:p>
            <a:pPr marL="488950" indent="-342900">
              <a:buFont typeface="+mj-lt"/>
              <a:buAutoNum type="arabicPeriod"/>
            </a:pPr>
            <a:r>
              <a:rPr lang="en-US" sz="1600" dirty="0">
                <a:hlinkClick r:id="rId7"/>
              </a:rPr>
              <a:t>https://chytomo.com</a:t>
            </a:r>
            <a:endParaRPr lang="uk-UA" sz="1600" dirty="0"/>
          </a:p>
          <a:p>
            <a:pPr marL="488950" indent="-342900">
              <a:buFont typeface="+mj-lt"/>
              <a:buAutoNum type="arabicPeriod"/>
            </a:pPr>
            <a:r>
              <a:rPr lang="en-US" sz="1600" dirty="0">
                <a:hlinkClick r:id="rId8"/>
              </a:rPr>
              <a:t>https://ridna.ua</a:t>
            </a:r>
            <a:r>
              <a:rPr lang="uk-UA" sz="1600" dirty="0">
                <a:hlinkClick r:id="rId8"/>
              </a:rPr>
              <a:t> </a:t>
            </a:r>
            <a:r>
              <a:rPr lang="uk-UA" sz="1800" dirty="0"/>
              <a:t>   </a:t>
            </a:r>
            <a:r>
              <a:rPr lang="uk-UA" sz="2000" dirty="0"/>
              <a:t>                                                                                                                                                                         </a:t>
            </a:r>
            <a:endParaRPr lang="ru-UA" sz="2000" dirty="0"/>
          </a:p>
        </p:txBody>
      </p:sp>
      <p:sp>
        <p:nvSpPr>
          <p:cNvPr id="4" name="Заголовок 1">
            <a:extLst>
              <a:ext uri="{FF2B5EF4-FFF2-40B4-BE49-F238E27FC236}">
                <a16:creationId xmlns:a16="http://schemas.microsoft.com/office/drawing/2014/main" id="{2624524B-58D8-B1CB-522B-E4A22B7F5481}"/>
              </a:ext>
            </a:extLst>
          </p:cNvPr>
          <p:cNvSpPr txBox="1">
            <a:spLocks/>
          </p:cNvSpPr>
          <p:nvPr/>
        </p:nvSpPr>
        <p:spPr>
          <a:xfrm>
            <a:off x="1559442" y="3137861"/>
            <a:ext cx="6471684" cy="1176423"/>
          </a:xfrm>
          <a:prstGeom prst="rect">
            <a:avLst/>
          </a:prstGeom>
          <a:noFill/>
          <a:ln>
            <a:noFill/>
          </a:ln>
        </p:spPr>
        <p:txBody>
          <a:bodyPr spcFirstLastPara="1" wrap="square" lIns="91425" tIns="91425" rIns="91425" bIns="91425" anchor="t" anchorCtr="0">
            <a:normAutofit fontScale="92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000"/>
              <a:buFont typeface="Nunito"/>
              <a:buNone/>
              <a:defRPr sz="3000" b="0" i="0" u="none" strike="noStrike" cap="none">
                <a:solidFill>
                  <a:schemeClr val="lt1"/>
                </a:solidFill>
                <a:latin typeface="Nunito"/>
                <a:ea typeface="Nunito"/>
                <a:cs typeface="Nunito"/>
                <a:sym typeface="Nunito"/>
              </a:defRPr>
            </a:lvl1pPr>
            <a:lvl2pPr marR="0" lvl="1" algn="l" rtl="0">
              <a:lnSpc>
                <a:spcPct val="100000"/>
              </a:lnSpc>
              <a:spcBef>
                <a:spcPts val="0"/>
              </a:spcBef>
              <a:spcAft>
                <a:spcPts val="0"/>
              </a:spcAft>
              <a:buClr>
                <a:schemeClr val="lt1"/>
              </a:buClr>
              <a:buSzPts val="3000"/>
              <a:buFont typeface="Nunito"/>
              <a:buNone/>
              <a:defRPr sz="3000" b="0" i="0" u="none" strike="noStrike" cap="none">
                <a:solidFill>
                  <a:schemeClr val="lt1"/>
                </a:solidFill>
                <a:latin typeface="Nunito"/>
                <a:ea typeface="Nunito"/>
                <a:cs typeface="Nunito"/>
                <a:sym typeface="Nunito"/>
              </a:defRPr>
            </a:lvl2pPr>
            <a:lvl3pPr marR="0" lvl="2" algn="l" rtl="0">
              <a:lnSpc>
                <a:spcPct val="100000"/>
              </a:lnSpc>
              <a:spcBef>
                <a:spcPts val="0"/>
              </a:spcBef>
              <a:spcAft>
                <a:spcPts val="0"/>
              </a:spcAft>
              <a:buClr>
                <a:schemeClr val="lt1"/>
              </a:buClr>
              <a:buSzPts val="3000"/>
              <a:buFont typeface="Nunito"/>
              <a:buNone/>
              <a:defRPr sz="3000" b="0" i="0" u="none" strike="noStrike" cap="none">
                <a:solidFill>
                  <a:schemeClr val="lt1"/>
                </a:solidFill>
                <a:latin typeface="Nunito"/>
                <a:ea typeface="Nunito"/>
                <a:cs typeface="Nunito"/>
                <a:sym typeface="Nunito"/>
              </a:defRPr>
            </a:lvl3pPr>
            <a:lvl4pPr marR="0" lvl="3" algn="l" rtl="0">
              <a:lnSpc>
                <a:spcPct val="100000"/>
              </a:lnSpc>
              <a:spcBef>
                <a:spcPts val="0"/>
              </a:spcBef>
              <a:spcAft>
                <a:spcPts val="0"/>
              </a:spcAft>
              <a:buClr>
                <a:schemeClr val="lt1"/>
              </a:buClr>
              <a:buSzPts val="3000"/>
              <a:buFont typeface="Nunito"/>
              <a:buNone/>
              <a:defRPr sz="3000" b="0" i="0" u="none" strike="noStrike" cap="none">
                <a:solidFill>
                  <a:schemeClr val="lt1"/>
                </a:solidFill>
                <a:latin typeface="Nunito"/>
                <a:ea typeface="Nunito"/>
                <a:cs typeface="Nunito"/>
                <a:sym typeface="Nunito"/>
              </a:defRPr>
            </a:lvl4pPr>
            <a:lvl5pPr marR="0" lvl="4" algn="l" rtl="0">
              <a:lnSpc>
                <a:spcPct val="100000"/>
              </a:lnSpc>
              <a:spcBef>
                <a:spcPts val="0"/>
              </a:spcBef>
              <a:spcAft>
                <a:spcPts val="0"/>
              </a:spcAft>
              <a:buClr>
                <a:schemeClr val="lt1"/>
              </a:buClr>
              <a:buSzPts val="3000"/>
              <a:buFont typeface="Nunito"/>
              <a:buNone/>
              <a:defRPr sz="3000" b="0" i="0" u="none" strike="noStrike" cap="none">
                <a:solidFill>
                  <a:schemeClr val="lt1"/>
                </a:solidFill>
                <a:latin typeface="Nunito"/>
                <a:ea typeface="Nunito"/>
                <a:cs typeface="Nunito"/>
                <a:sym typeface="Nunito"/>
              </a:defRPr>
            </a:lvl5pPr>
            <a:lvl6pPr marR="0" lvl="5" algn="l" rtl="0">
              <a:lnSpc>
                <a:spcPct val="100000"/>
              </a:lnSpc>
              <a:spcBef>
                <a:spcPts val="0"/>
              </a:spcBef>
              <a:spcAft>
                <a:spcPts val="0"/>
              </a:spcAft>
              <a:buClr>
                <a:schemeClr val="lt1"/>
              </a:buClr>
              <a:buSzPts val="3000"/>
              <a:buFont typeface="Nunito"/>
              <a:buNone/>
              <a:defRPr sz="3000" b="0" i="0" u="none" strike="noStrike" cap="none">
                <a:solidFill>
                  <a:schemeClr val="lt1"/>
                </a:solidFill>
                <a:latin typeface="Nunito"/>
                <a:ea typeface="Nunito"/>
                <a:cs typeface="Nunito"/>
                <a:sym typeface="Nunito"/>
              </a:defRPr>
            </a:lvl6pPr>
            <a:lvl7pPr marR="0" lvl="6" algn="l" rtl="0">
              <a:lnSpc>
                <a:spcPct val="100000"/>
              </a:lnSpc>
              <a:spcBef>
                <a:spcPts val="0"/>
              </a:spcBef>
              <a:spcAft>
                <a:spcPts val="0"/>
              </a:spcAft>
              <a:buClr>
                <a:schemeClr val="lt1"/>
              </a:buClr>
              <a:buSzPts val="3000"/>
              <a:buFont typeface="Nunito"/>
              <a:buNone/>
              <a:defRPr sz="3000" b="0" i="0" u="none" strike="noStrike" cap="none">
                <a:solidFill>
                  <a:schemeClr val="lt1"/>
                </a:solidFill>
                <a:latin typeface="Nunito"/>
                <a:ea typeface="Nunito"/>
                <a:cs typeface="Nunito"/>
                <a:sym typeface="Nunito"/>
              </a:defRPr>
            </a:lvl7pPr>
            <a:lvl8pPr marR="0" lvl="7" algn="l" rtl="0">
              <a:lnSpc>
                <a:spcPct val="100000"/>
              </a:lnSpc>
              <a:spcBef>
                <a:spcPts val="0"/>
              </a:spcBef>
              <a:spcAft>
                <a:spcPts val="0"/>
              </a:spcAft>
              <a:buClr>
                <a:schemeClr val="lt1"/>
              </a:buClr>
              <a:buSzPts val="3000"/>
              <a:buFont typeface="Nunito"/>
              <a:buNone/>
              <a:defRPr sz="3000" b="0" i="0" u="none" strike="noStrike" cap="none">
                <a:solidFill>
                  <a:schemeClr val="lt1"/>
                </a:solidFill>
                <a:latin typeface="Nunito"/>
                <a:ea typeface="Nunito"/>
                <a:cs typeface="Nunito"/>
                <a:sym typeface="Nunito"/>
              </a:defRPr>
            </a:lvl8pPr>
            <a:lvl9pPr marR="0" lvl="8" algn="l" rtl="0">
              <a:lnSpc>
                <a:spcPct val="100000"/>
              </a:lnSpc>
              <a:spcBef>
                <a:spcPts val="0"/>
              </a:spcBef>
              <a:spcAft>
                <a:spcPts val="0"/>
              </a:spcAft>
              <a:buClr>
                <a:schemeClr val="lt1"/>
              </a:buClr>
              <a:buSzPts val="3000"/>
              <a:buFont typeface="Nunito"/>
              <a:buNone/>
              <a:defRPr sz="3000" b="0" i="0" u="none" strike="noStrike" cap="none">
                <a:solidFill>
                  <a:schemeClr val="lt1"/>
                </a:solidFill>
                <a:latin typeface="Nunito"/>
                <a:ea typeface="Nunito"/>
                <a:cs typeface="Nunito"/>
                <a:sym typeface="Nunito"/>
              </a:defRPr>
            </a:lvl9pPr>
          </a:lstStyle>
          <a:p>
            <a:r>
              <a:rPr lang="uk-UA" sz="3200" b="1" dirty="0"/>
              <a:t>Роботу виконала: </a:t>
            </a:r>
          </a:p>
          <a:p>
            <a:pPr algn="r"/>
            <a:r>
              <a:rPr lang="uk-UA" sz="2400" b="1" i="1" dirty="0"/>
              <a:t>А. А. Кроль, бібліотекар </a:t>
            </a:r>
          </a:p>
          <a:p>
            <a:pPr algn="r"/>
            <a:r>
              <a:rPr lang="uk-UA" sz="2400" b="1" i="1" dirty="0"/>
              <a:t>ХНПУ імені Г. С. Сковороди</a:t>
            </a:r>
            <a:endParaRPr lang="ru-UA" sz="2400" b="1" i="1" dirty="0"/>
          </a:p>
        </p:txBody>
      </p:sp>
    </p:spTree>
    <p:extLst>
      <p:ext uri="{BB962C8B-B14F-4D97-AF65-F5344CB8AC3E}">
        <p14:creationId xmlns:p14="http://schemas.microsoft.com/office/powerpoint/2010/main" val="1884850960"/>
      </p:ext>
    </p:extLst>
  </p:cSld>
  <p:clrMapOvr>
    <a:masterClrMapping/>
  </p:clrMapOvr>
  <p:transition spd="slow" advTm="8037">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4"/>
          <p:cNvSpPr txBox="1">
            <a:spLocks noGrp="1"/>
          </p:cNvSpPr>
          <p:nvPr>
            <p:ph type="title"/>
          </p:nvPr>
        </p:nvSpPr>
        <p:spPr>
          <a:xfrm>
            <a:off x="1242240" y="501445"/>
            <a:ext cx="8157955" cy="945587"/>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ru" b="1" dirty="0"/>
              <a:t>Перш</a:t>
            </a:r>
            <a:r>
              <a:rPr lang="ru-RU" b="1" dirty="0"/>
              <a:t>і</a:t>
            </a:r>
            <a:r>
              <a:rPr lang="ru" b="1" dirty="0"/>
              <a:t> роки життя. Пастушок</a:t>
            </a:r>
            <a:endParaRPr b="1" dirty="0"/>
          </a:p>
        </p:txBody>
      </p:sp>
      <p:sp>
        <p:nvSpPr>
          <p:cNvPr id="135" name="Google Shape;135;p14"/>
          <p:cNvSpPr txBox="1">
            <a:spLocks noGrp="1"/>
          </p:cNvSpPr>
          <p:nvPr>
            <p:ph type="body" idx="1"/>
          </p:nvPr>
        </p:nvSpPr>
        <p:spPr>
          <a:xfrm>
            <a:off x="417594" y="1280161"/>
            <a:ext cx="4472972" cy="3268242"/>
          </a:xfrm>
          <a:prstGeom prst="rect">
            <a:avLst/>
          </a:prstGeom>
        </p:spPr>
        <p:txBody>
          <a:bodyPr spcFirstLastPara="1" wrap="square" lIns="91425" tIns="91425" rIns="91425" bIns="91425" anchor="t" anchorCtr="0">
            <a:normAutofit/>
          </a:bodyPr>
          <a:lstStyle/>
          <a:p>
            <a:pPr marL="0" lvl="0" indent="0">
              <a:spcAft>
                <a:spcPts val="1200"/>
              </a:spcAft>
              <a:buNone/>
            </a:pPr>
            <a:r>
              <a:rPr lang="ru" sz="2000" dirty="0"/>
              <a:t>Микола Гурович Кул</a:t>
            </a:r>
            <a:r>
              <a:rPr lang="ru-RU" sz="2000" dirty="0"/>
              <a:t>і</a:t>
            </a:r>
            <a:r>
              <a:rPr lang="ru" sz="2000" dirty="0"/>
              <a:t>ш народився 18 грудня 1892 року на Херсон</a:t>
            </a:r>
            <a:r>
              <a:rPr lang="ru-RU" sz="2000" dirty="0"/>
              <a:t>щ</a:t>
            </a:r>
            <a:r>
              <a:rPr lang="ru" sz="2000" dirty="0"/>
              <a:t>ин</a:t>
            </a:r>
            <a:r>
              <a:rPr lang="ru-RU" sz="2000" dirty="0"/>
              <a:t>і</a:t>
            </a:r>
            <a:r>
              <a:rPr lang="ru" sz="2000" dirty="0"/>
              <a:t> в сел</a:t>
            </a:r>
            <a:r>
              <a:rPr lang="ru-RU" sz="2000" dirty="0"/>
              <a:t>і</a:t>
            </a:r>
            <a:r>
              <a:rPr lang="ru" sz="2000" dirty="0"/>
              <a:t> Чаплинка. С</a:t>
            </a:r>
            <a:r>
              <a:rPr lang="ru-RU" sz="2000" dirty="0"/>
              <a:t>і</a:t>
            </a:r>
            <a:r>
              <a:rPr lang="ru" sz="2000" dirty="0"/>
              <a:t>м</a:t>
            </a:r>
            <a:r>
              <a:rPr lang="en-US" sz="2000" dirty="0"/>
              <a:t>’</a:t>
            </a:r>
            <a:r>
              <a:rPr lang="ru" sz="2000" dirty="0"/>
              <a:t>я була б</a:t>
            </a:r>
            <a:r>
              <a:rPr lang="uk-UA" sz="2000" dirty="0"/>
              <a:t>і</a:t>
            </a:r>
            <a:r>
              <a:rPr lang="ru" sz="2000" dirty="0"/>
              <a:t>дна, батько усе життя батракував, мати рано померла в</a:t>
            </a:r>
            <a:r>
              <a:rPr lang="ru-RU" sz="2000" dirty="0"/>
              <a:t>і</a:t>
            </a:r>
            <a:r>
              <a:rPr lang="ru" sz="2000" dirty="0"/>
              <a:t>д тяжко</a:t>
            </a:r>
            <a:r>
              <a:rPr lang="ru-RU" sz="2000" dirty="0"/>
              <a:t>ї </a:t>
            </a:r>
            <a:r>
              <a:rPr lang="ru" sz="2000" dirty="0"/>
              <a:t>прац</a:t>
            </a:r>
            <a:r>
              <a:rPr lang="ru-RU" sz="2000" dirty="0"/>
              <a:t>і</a:t>
            </a:r>
            <a:r>
              <a:rPr lang="ru" sz="2000" dirty="0"/>
              <a:t>. П</a:t>
            </a:r>
            <a:r>
              <a:rPr lang="en-US" sz="2000" dirty="0"/>
              <a:t>’</a:t>
            </a:r>
            <a:r>
              <a:rPr lang="ru" sz="2000" dirty="0"/>
              <a:t>ятир</a:t>
            </a:r>
            <a:r>
              <a:rPr lang="uk-UA" sz="2000" dirty="0"/>
              <a:t>і</a:t>
            </a:r>
            <a:r>
              <a:rPr lang="ru" sz="2000" dirty="0"/>
              <a:t>чним хлопчиком Микола подався на власний хл</a:t>
            </a:r>
            <a:r>
              <a:rPr lang="ru-RU" sz="2000" dirty="0"/>
              <a:t>і</a:t>
            </a:r>
            <a:r>
              <a:rPr lang="ru" sz="2000" dirty="0"/>
              <a:t>б, був пастушком, доглядав</a:t>
            </a:r>
            <a:r>
              <a:rPr lang="ru-RU" sz="2000" dirty="0"/>
              <a:t> у </a:t>
            </a:r>
            <a:r>
              <a:rPr lang="ru-RU" sz="2000" dirty="0" err="1"/>
              <a:t>заможних</a:t>
            </a:r>
            <a:r>
              <a:rPr lang="ru-RU" sz="2000" dirty="0"/>
              <a:t> родинах</a:t>
            </a:r>
            <a:r>
              <a:rPr lang="ru" sz="2000" dirty="0"/>
              <a:t> молодших д</a:t>
            </a:r>
            <a:r>
              <a:rPr lang="ru-RU" sz="2000" dirty="0"/>
              <a:t>і</a:t>
            </a:r>
            <a:r>
              <a:rPr lang="ru" sz="2000" dirty="0"/>
              <a:t>тей.</a:t>
            </a:r>
            <a:endParaRPr sz="2200" dirty="0"/>
          </a:p>
        </p:txBody>
      </p:sp>
      <p:pic>
        <p:nvPicPr>
          <p:cNvPr id="23558" name="Picture 6" descr="Батьки, матері та їхні діти у традиційному українському суспільстві -  Материнство й батьківство">
            <a:extLst>
              <a:ext uri="{FF2B5EF4-FFF2-40B4-BE49-F238E27FC236}">
                <a16:creationId xmlns:a16="http://schemas.microsoft.com/office/drawing/2014/main" id="{5D373510-E9A3-4FBF-A4F2-D711E659F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3190" y="1447032"/>
            <a:ext cx="3858178" cy="27241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19062">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5"/>
          <p:cNvSpPr txBox="1">
            <a:spLocks noGrp="1"/>
          </p:cNvSpPr>
          <p:nvPr>
            <p:ph type="title"/>
          </p:nvPr>
        </p:nvSpPr>
        <p:spPr>
          <a:xfrm>
            <a:off x="2377439" y="406509"/>
            <a:ext cx="6171585"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ru" sz="3200" b="1" dirty="0"/>
              <a:t>Навчання </a:t>
            </a:r>
            <a:endParaRPr sz="3200" b="1" dirty="0"/>
          </a:p>
        </p:txBody>
      </p:sp>
      <p:sp>
        <p:nvSpPr>
          <p:cNvPr id="141" name="Google Shape;141;p15"/>
          <p:cNvSpPr txBox="1">
            <a:spLocks noGrp="1"/>
          </p:cNvSpPr>
          <p:nvPr>
            <p:ph type="body" idx="1"/>
          </p:nvPr>
        </p:nvSpPr>
        <p:spPr>
          <a:xfrm>
            <a:off x="513244" y="1361108"/>
            <a:ext cx="5840362" cy="3481235"/>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ru" sz="2200" dirty="0"/>
              <a:t>У в</a:t>
            </a:r>
            <a:r>
              <a:rPr lang="ru-RU" sz="2200" dirty="0"/>
              <a:t>і</a:t>
            </a:r>
            <a:r>
              <a:rPr lang="ru" sz="2200" dirty="0"/>
              <a:t>с</a:t>
            </a:r>
            <a:r>
              <a:rPr lang="ru-RU" sz="2200" dirty="0"/>
              <a:t>і</a:t>
            </a:r>
            <a:r>
              <a:rPr lang="ru" sz="2200" dirty="0"/>
              <a:t>м рок</a:t>
            </a:r>
            <a:r>
              <a:rPr lang="ru-RU" sz="2200" dirty="0"/>
              <a:t>і</a:t>
            </a:r>
            <a:r>
              <a:rPr lang="ru" sz="2200" dirty="0"/>
              <a:t>в Микола п</a:t>
            </a:r>
            <a:r>
              <a:rPr lang="ru-RU" sz="2200" dirty="0"/>
              <a:t>і</a:t>
            </a:r>
            <a:r>
              <a:rPr lang="ru" sz="2200" dirty="0"/>
              <a:t>шов у народну школу. Хлопчина старанно вчився, мав гарну пам</a:t>
            </a:r>
            <a:r>
              <a:rPr lang="en-US" sz="2200" dirty="0"/>
              <a:t>’</a:t>
            </a:r>
            <a:r>
              <a:rPr lang="uk-UA" sz="2200" dirty="0"/>
              <a:t>ять</a:t>
            </a:r>
            <a:r>
              <a:rPr lang="ru" sz="2200" dirty="0"/>
              <a:t>. </a:t>
            </a:r>
            <a:r>
              <a:rPr lang="uk-UA" sz="2200" dirty="0"/>
              <a:t>У рідній Чаплинці обдарованому хлопцю з дуже бідної родини дали шанс на успіх небайдужі земляки. Інтелігенція містечка зібрала гроші, аби він зміг вступити до гімназії. Куліш продовжує навчання в Олешківському міському чотирирічному училищі. </a:t>
            </a:r>
          </a:p>
        </p:txBody>
      </p:sp>
      <p:pic>
        <p:nvPicPr>
          <p:cNvPr id="3074" name="Picture 2" descr="Куліш Микола Гурович — Вікіпедія">
            <a:extLst>
              <a:ext uri="{FF2B5EF4-FFF2-40B4-BE49-F238E27FC236}">
                <a16:creationId xmlns:a16="http://schemas.microsoft.com/office/drawing/2014/main" id="{6E76EBBF-0A7E-49E5-A65A-E406C99A00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3390" y="1518262"/>
            <a:ext cx="2277151" cy="28080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20214">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AEC8B45-039C-4CAD-94CD-2FAB49D4376F}"/>
              </a:ext>
            </a:extLst>
          </p:cNvPr>
          <p:cNvSpPr>
            <a:spLocks noGrp="1"/>
          </p:cNvSpPr>
          <p:nvPr>
            <p:ph type="title"/>
          </p:nvPr>
        </p:nvSpPr>
        <p:spPr>
          <a:xfrm>
            <a:off x="2568270" y="508882"/>
            <a:ext cx="5658811" cy="628155"/>
          </a:xfrm>
        </p:spPr>
        <p:txBody>
          <a:bodyPr>
            <a:noAutofit/>
          </a:bodyPr>
          <a:lstStyle/>
          <a:p>
            <a:r>
              <a:rPr lang="uk-UA" sz="3200" b="1" dirty="0"/>
              <a:t>Початок </a:t>
            </a:r>
            <a:endParaRPr lang="ru-UA" sz="3200" b="1" dirty="0"/>
          </a:p>
        </p:txBody>
      </p:sp>
      <p:sp>
        <p:nvSpPr>
          <p:cNvPr id="3" name="Текст 2">
            <a:extLst>
              <a:ext uri="{FF2B5EF4-FFF2-40B4-BE49-F238E27FC236}">
                <a16:creationId xmlns:a16="http://schemas.microsoft.com/office/drawing/2014/main" id="{572A1B48-CD82-445D-8EAE-129170A096A3}"/>
              </a:ext>
            </a:extLst>
          </p:cNvPr>
          <p:cNvSpPr>
            <a:spLocks noGrp="1"/>
          </p:cNvSpPr>
          <p:nvPr>
            <p:ph type="body" idx="1"/>
          </p:nvPr>
        </p:nvSpPr>
        <p:spPr>
          <a:xfrm>
            <a:off x="492982" y="1322225"/>
            <a:ext cx="5009320" cy="3386230"/>
          </a:xfrm>
        </p:spPr>
        <p:txBody>
          <a:bodyPr>
            <a:noAutofit/>
          </a:bodyPr>
          <a:lstStyle/>
          <a:p>
            <a:pPr marL="146050" indent="0">
              <a:buNone/>
            </a:pPr>
            <a:r>
              <a:rPr lang="uk-UA" sz="2000" dirty="0"/>
              <a:t>В Олешках юнак почав писати: спочатку вірши, фейлетони, сатиричні поеми. За часів навчання Куліш створив учнівський драмгурток, в якому був і режисером, і актором, і драматургом. Учні жваво сприймали його дотепні жарти, в Олешках він пише першу п</a:t>
            </a:r>
            <a:r>
              <a:rPr lang="en-US" sz="2000" dirty="0"/>
              <a:t>’</a:t>
            </a:r>
            <a:r>
              <a:rPr lang="uk-UA" sz="2000" dirty="0" err="1"/>
              <a:t>єсу</a:t>
            </a:r>
            <a:r>
              <a:rPr lang="uk-UA" sz="2000" dirty="0"/>
              <a:t> «На </a:t>
            </a:r>
            <a:r>
              <a:rPr lang="ru-UA" sz="2000" dirty="0"/>
              <a:t>р</a:t>
            </a:r>
            <a:r>
              <a:rPr lang="ru-RU" sz="2000" dirty="0"/>
              <a:t>ы</a:t>
            </a:r>
            <a:r>
              <a:rPr lang="ru-UA" sz="2000" dirty="0"/>
              <a:t>б</a:t>
            </a:r>
            <a:r>
              <a:rPr lang="ru-RU" sz="2000" dirty="0"/>
              <a:t>н</a:t>
            </a:r>
            <a:r>
              <a:rPr lang="ru-UA" sz="2000" dirty="0"/>
              <a:t>о</a:t>
            </a:r>
            <a:r>
              <a:rPr lang="ru-RU" sz="2000" dirty="0"/>
              <a:t>й</a:t>
            </a:r>
            <a:r>
              <a:rPr lang="ru-UA" sz="2000" dirty="0"/>
              <a:t> </a:t>
            </a:r>
            <a:r>
              <a:rPr lang="ru-RU" sz="2000" dirty="0"/>
              <a:t>л</a:t>
            </a:r>
            <a:r>
              <a:rPr lang="ru-UA" sz="2000" dirty="0"/>
              <a:t>о</a:t>
            </a:r>
            <a:r>
              <a:rPr lang="ru-RU" sz="2000" dirty="0"/>
              <a:t>в</a:t>
            </a:r>
            <a:r>
              <a:rPr lang="ru-UA" sz="2000" dirty="0"/>
              <a:t>л</a:t>
            </a:r>
            <a:r>
              <a:rPr lang="ru-RU" sz="2000" dirty="0"/>
              <a:t>е</a:t>
            </a:r>
            <a:r>
              <a:rPr lang="ru-UA" sz="2000" dirty="0"/>
              <a:t>»</a:t>
            </a:r>
            <a:r>
              <a:rPr lang="uk-UA" sz="2000" dirty="0"/>
              <a:t> (російською мовою), з якою пізніше виросла комедія «Так загинув Гуска».</a:t>
            </a:r>
            <a:endParaRPr lang="ru-UA" sz="2000" dirty="0"/>
          </a:p>
        </p:txBody>
      </p:sp>
      <p:pic>
        <p:nvPicPr>
          <p:cNvPr id="24578" name="Picture 2" descr="Микола Куліш&quot; - презентація з української літератури">
            <a:extLst>
              <a:ext uri="{FF2B5EF4-FFF2-40B4-BE49-F238E27FC236}">
                <a16:creationId xmlns:a16="http://schemas.microsoft.com/office/drawing/2014/main" id="{2FD63242-FC06-429F-87BA-F38456BEA2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791" y="1964485"/>
            <a:ext cx="2820751" cy="2578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150901"/>
      </p:ext>
    </p:extLst>
  </p:cSld>
  <p:clrMapOvr>
    <a:masterClrMapping/>
  </p:clrMapOvr>
  <p:transition spd="slow" advTm="17797">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6"/>
          <p:cNvSpPr txBox="1">
            <a:spLocks noGrp="1"/>
          </p:cNvSpPr>
          <p:nvPr>
            <p:ph type="title"/>
          </p:nvPr>
        </p:nvSpPr>
        <p:spPr>
          <a:xfrm>
            <a:off x="1940888" y="723569"/>
            <a:ext cx="6383962" cy="1187949"/>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uk-UA" sz="3200" b="1" dirty="0"/>
              <a:t>Захоплення політикою</a:t>
            </a:r>
            <a:endParaRPr sz="3200" b="1" dirty="0"/>
          </a:p>
        </p:txBody>
      </p:sp>
      <p:sp>
        <p:nvSpPr>
          <p:cNvPr id="147" name="Google Shape;147;p16"/>
          <p:cNvSpPr txBox="1">
            <a:spLocks noGrp="1"/>
          </p:cNvSpPr>
          <p:nvPr>
            <p:ph type="body" idx="1"/>
          </p:nvPr>
        </p:nvSpPr>
        <p:spPr>
          <a:xfrm>
            <a:off x="283170" y="1634121"/>
            <a:ext cx="4849269" cy="3191551"/>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uk-UA" sz="2000" dirty="0"/>
              <a:t>Микола Куліш захоплюється політикою, навчаючись на другому курсі училища. Він відвідує заборонені гуртки, за це його виключили з училища. Дуже символічне, та Куліш всім серцем повірив більшовикам, та ця більшовицька партія через роки знищує самого Миколу Куліша.</a:t>
            </a:r>
            <a:endParaRPr sz="2000" dirty="0"/>
          </a:p>
        </p:txBody>
      </p:sp>
      <p:pic>
        <p:nvPicPr>
          <p:cNvPr id="28674" name="Picture 2" descr="Микола Куліш. 2. Симеоном Стовпником стану отут">
            <a:extLst>
              <a:ext uri="{FF2B5EF4-FFF2-40B4-BE49-F238E27FC236}">
                <a16:creationId xmlns:a16="http://schemas.microsoft.com/office/drawing/2014/main" id="{5FBD19D9-D38C-48D1-BA1B-7A1FA7EDD2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7718" y="2010167"/>
            <a:ext cx="2727132" cy="19336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18355">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205F936-CE7E-423F-B3F9-C68B93722BBB}"/>
              </a:ext>
            </a:extLst>
          </p:cNvPr>
          <p:cNvSpPr>
            <a:spLocks noGrp="1"/>
          </p:cNvSpPr>
          <p:nvPr>
            <p:ph type="title"/>
          </p:nvPr>
        </p:nvSpPr>
        <p:spPr>
          <a:xfrm>
            <a:off x="2029379" y="505711"/>
            <a:ext cx="6431156" cy="1010424"/>
          </a:xfrm>
        </p:spPr>
        <p:txBody>
          <a:bodyPr>
            <a:normAutofit/>
          </a:bodyPr>
          <a:lstStyle/>
          <a:p>
            <a:r>
              <a:rPr lang="uk-UA" sz="3200" b="1" dirty="0"/>
              <a:t>Одруження</a:t>
            </a:r>
            <a:endParaRPr lang="ru-UA" sz="3200" b="1" dirty="0"/>
          </a:p>
        </p:txBody>
      </p:sp>
      <p:sp>
        <p:nvSpPr>
          <p:cNvPr id="3" name="Текст 2">
            <a:extLst>
              <a:ext uri="{FF2B5EF4-FFF2-40B4-BE49-F238E27FC236}">
                <a16:creationId xmlns:a16="http://schemas.microsoft.com/office/drawing/2014/main" id="{0D8FE504-0950-40AD-9CE2-350088A966BD}"/>
              </a:ext>
            </a:extLst>
          </p:cNvPr>
          <p:cNvSpPr>
            <a:spLocks noGrp="1"/>
          </p:cNvSpPr>
          <p:nvPr>
            <p:ph type="body" idx="1"/>
          </p:nvPr>
        </p:nvSpPr>
        <p:spPr>
          <a:xfrm>
            <a:off x="300868" y="1227067"/>
            <a:ext cx="5787267" cy="3327236"/>
          </a:xfrm>
        </p:spPr>
        <p:txBody>
          <a:bodyPr>
            <a:normAutofit lnSpcReduction="10000"/>
          </a:bodyPr>
          <a:lstStyle/>
          <a:p>
            <a:pPr marL="146050" indent="0">
              <a:buNone/>
            </a:pPr>
            <a:r>
              <a:rPr lang="uk-UA" sz="2000" dirty="0"/>
              <a:t>В Олешках Микола проживає в родині свого товариша, та згодом потрапляє до притулку. Саме в Олешках Куліш познайомиться з Іваном Дніпровським, майбутнім письменником, з яким буде товаришувати усе життя. Але через деякий час гімназист Куліш оселяється на квартирі родини </a:t>
            </a:r>
            <a:r>
              <a:rPr lang="uk-UA" sz="2000" dirty="0" err="1"/>
              <a:t>Невеллів</a:t>
            </a:r>
            <a:r>
              <a:rPr lang="uk-UA" sz="2000" dirty="0"/>
              <a:t>. Антоніна, донька </a:t>
            </a:r>
            <a:r>
              <a:rPr lang="uk-UA" sz="2000" dirty="0" err="1"/>
              <a:t>Невеллів</a:t>
            </a:r>
            <a:r>
              <a:rPr lang="uk-UA" sz="2000" dirty="0"/>
              <a:t>, стане дружиною Миколи. Вони одружаться у 1915 році.</a:t>
            </a:r>
            <a:endParaRPr lang="ru-UA" sz="2000" dirty="0"/>
          </a:p>
        </p:txBody>
      </p:sp>
      <p:pic>
        <p:nvPicPr>
          <p:cNvPr id="4098" name="Picture 2" descr="Микола Куліш. 1. Хвора мрія потомленого людства">
            <a:extLst>
              <a:ext uri="{FF2B5EF4-FFF2-40B4-BE49-F238E27FC236}">
                <a16:creationId xmlns:a16="http://schemas.microsoft.com/office/drawing/2014/main" id="{8ED5CB8E-D5F0-4C2E-A322-27A6D4D520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8135" y="1564225"/>
            <a:ext cx="2707804" cy="2553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754011"/>
      </p:ext>
    </p:extLst>
  </p:cSld>
  <p:clrMapOvr>
    <a:masterClrMapping/>
  </p:clrMapOvr>
  <p:transition spd="slow" advTm="19154">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D0E6FD-B4D4-492E-8470-2359A6F8C5B5}"/>
              </a:ext>
            </a:extLst>
          </p:cNvPr>
          <p:cNvSpPr>
            <a:spLocks noGrp="1"/>
          </p:cNvSpPr>
          <p:nvPr>
            <p:ph type="title"/>
          </p:nvPr>
        </p:nvSpPr>
        <p:spPr>
          <a:xfrm>
            <a:off x="2943778" y="362612"/>
            <a:ext cx="6277774" cy="932098"/>
          </a:xfrm>
        </p:spPr>
        <p:txBody>
          <a:bodyPr>
            <a:normAutofit/>
          </a:bodyPr>
          <a:lstStyle/>
          <a:p>
            <a:r>
              <a:rPr lang="uk-UA" sz="3200" b="1" dirty="0"/>
              <a:t>Війна</a:t>
            </a:r>
            <a:endParaRPr lang="ru-UA" sz="3200" b="1" dirty="0"/>
          </a:p>
        </p:txBody>
      </p:sp>
      <p:sp>
        <p:nvSpPr>
          <p:cNvPr id="3" name="Текст 2">
            <a:extLst>
              <a:ext uri="{FF2B5EF4-FFF2-40B4-BE49-F238E27FC236}">
                <a16:creationId xmlns:a16="http://schemas.microsoft.com/office/drawing/2014/main" id="{4C70D2DD-3146-4E03-A249-61855281FD3B}"/>
              </a:ext>
            </a:extLst>
          </p:cNvPr>
          <p:cNvSpPr>
            <a:spLocks noGrp="1"/>
          </p:cNvSpPr>
          <p:nvPr>
            <p:ph type="body" idx="1"/>
          </p:nvPr>
        </p:nvSpPr>
        <p:spPr>
          <a:xfrm>
            <a:off x="566338" y="1256564"/>
            <a:ext cx="5433306" cy="2940289"/>
          </a:xfrm>
        </p:spPr>
        <p:txBody>
          <a:bodyPr>
            <a:normAutofit/>
          </a:bodyPr>
          <a:lstStyle/>
          <a:p>
            <a:pPr marL="146050" indent="0">
              <a:buNone/>
            </a:pPr>
            <a:r>
              <a:rPr lang="uk-UA" sz="2000" dirty="0"/>
              <a:t>У 1915 році Микола отримав атестат зрілості. Хлопець відразу подає документи до Одеського університету, та раптом починається Перша Світова війна. Куліш потрапляє на передову, де пізнає усі жахи війни, він навіть був кілька разів пораненим. Куліш одержує військове звання прапорщика.</a:t>
            </a:r>
            <a:endParaRPr lang="ru-UA" sz="2000" dirty="0"/>
          </a:p>
        </p:txBody>
      </p:sp>
      <p:pic>
        <p:nvPicPr>
          <p:cNvPr id="5122" name="Picture 2" descr="Микола Куліш. 1. Хвора мрія потомленого людства">
            <a:extLst>
              <a:ext uri="{FF2B5EF4-FFF2-40B4-BE49-F238E27FC236}">
                <a16:creationId xmlns:a16="http://schemas.microsoft.com/office/drawing/2014/main" id="{7F5DE3DB-F004-4E1E-8B10-9900A2E0E4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344" y="1138577"/>
            <a:ext cx="2300318" cy="3176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6678483"/>
      </p:ext>
    </p:extLst>
  </p:cSld>
  <p:clrMapOvr>
    <a:masterClrMapping/>
  </p:clrMapOvr>
  <p:transition spd="slow" advTm="23474">
    <p:wipe/>
  </p:transition>
</p:sld>
</file>

<file path=ppt/theme/theme1.xml><?xml version="1.0" encoding="utf-8"?>
<a:theme xmlns:a="http://schemas.openxmlformats.org/drawingml/2006/main"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16862</TotalTime>
  <Words>2301</Words>
  <Application>Microsoft Office PowerPoint</Application>
  <PresentationFormat>Экран (16:9)</PresentationFormat>
  <Paragraphs>79</Paragraphs>
  <Slides>36</Slides>
  <Notes>6</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36</vt:i4>
      </vt:variant>
    </vt:vector>
  </HeadingPairs>
  <TitlesOfParts>
    <vt:vector size="40" baseType="lpstr">
      <vt:lpstr>Arial</vt:lpstr>
      <vt:lpstr>Calibri</vt:lpstr>
      <vt:lpstr>Nunito</vt:lpstr>
      <vt:lpstr>Shift</vt:lpstr>
      <vt:lpstr>Нескорений. Доля українського митця Миколи Куліша</vt:lpstr>
      <vt:lpstr>Презентация PowerPoint</vt:lpstr>
      <vt:lpstr>Талант драматурга</vt:lpstr>
      <vt:lpstr>Перші роки життя. Пастушок</vt:lpstr>
      <vt:lpstr>Навчання </vt:lpstr>
      <vt:lpstr>Початок </vt:lpstr>
      <vt:lpstr>Захоплення політикою</vt:lpstr>
      <vt:lpstr>Одруження</vt:lpstr>
      <vt:lpstr>Війна</vt:lpstr>
      <vt:lpstr>Талант полководця</vt:lpstr>
      <vt:lpstr>Освітянин</vt:lpstr>
      <vt:lpstr>Пророцтва Миколи Куліша</vt:lpstr>
      <vt:lpstr>Українське село</vt:lpstr>
      <vt:lpstr>У Харкові</vt:lpstr>
      <vt:lpstr>ВАПЛІТЕ</vt:lpstr>
      <vt:lpstr>Видавнича діяльність</vt:lpstr>
      <vt:lpstr>Ідейні засади</vt:lpstr>
      <vt:lpstr>Творчий тандем з Лесем Курбасом</vt:lpstr>
      <vt:lpstr>Коло друзів</vt:lpstr>
      <vt:lpstr>Сором’язливий до неможливості</vt:lpstr>
      <vt:lpstr>Утопія ідей комунізму</vt:lpstr>
      <vt:lpstr>Микола Куліш – драматург пророк</vt:lpstr>
      <vt:lpstr>Мина Мазайло</vt:lpstr>
      <vt:lpstr>П’єса «Народний Малахій»</vt:lpstr>
      <vt:lpstr>Модерні драми</vt:lpstr>
      <vt:lpstr>Заборона п’єси</vt:lpstr>
      <vt:lpstr>Суперечка зі Сталіним</vt:lpstr>
      <vt:lpstr>Приречені на знищення</vt:lpstr>
      <vt:lpstr>Патетична соната</vt:lpstr>
      <vt:lpstr>Смерть Миколи Хвильового</vt:lpstr>
      <vt:lpstr>Арешт</vt:lpstr>
      <vt:lpstr>Спільна творчість і смерть</vt:lpstr>
      <vt:lpstr>«Розстріляне відродження»</vt:lpstr>
      <vt:lpstr>Україна на віки</vt:lpstr>
      <vt:lpstr>Презентация PowerPoint</vt:lpstr>
      <vt:lpstr>Використані джерела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Нескорений. Доля украънського митця Миколи Кулыша</dc:title>
  <cp:lastModifiedBy>UserPC</cp:lastModifiedBy>
  <cp:revision>100</cp:revision>
  <dcterms:modified xsi:type="dcterms:W3CDTF">2022-12-14T13:11:00Z</dcterms:modified>
</cp:coreProperties>
</file>