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7" r:id="rId4"/>
    <p:sldId id="263" r:id="rId5"/>
    <p:sldId id="258" r:id="rId6"/>
    <p:sldId id="262" r:id="rId7"/>
    <p:sldId id="270" r:id="rId8"/>
    <p:sldId id="261" r:id="rId9"/>
    <p:sldId id="266" r:id="rId10"/>
    <p:sldId id="272" r:id="rId11"/>
    <p:sldId id="257" r:id="rId12"/>
    <p:sldId id="260" r:id="rId13"/>
    <p:sldId id="264" r:id="rId14"/>
    <p:sldId id="265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7F560-E552-4076-AC25-E19D0D00A024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29146-40E2-437D-859A-45AEBF55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87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29146-40E2-437D-859A-45AEBF55FBD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394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29146-40E2-437D-859A-45AEBF55FBD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7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260649"/>
            <a:ext cx="6300192" cy="1729566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Franklin Gothic Heavy" pitchFamily="34" charset="0"/>
              </a:rPr>
              <a:t>Леонід </a:t>
            </a:r>
            <a:r>
              <a:rPr lang="uk-UA" sz="3600" dirty="0" err="1" smtClean="0">
                <a:latin typeface="Franklin Gothic Heavy" pitchFamily="34" charset="0"/>
              </a:rPr>
              <a:t>Ушкалов</a:t>
            </a:r>
            <a:r>
              <a:rPr lang="uk-UA" sz="3600" dirty="0" smtClean="0">
                <a:latin typeface="Franklin Gothic Heavy" pitchFamily="34" charset="0"/>
              </a:rPr>
              <a:t> – </a:t>
            </a:r>
            <a:br>
              <a:rPr lang="uk-UA" sz="3600" dirty="0" smtClean="0">
                <a:latin typeface="Franklin Gothic Heavy" pitchFamily="34" charset="0"/>
              </a:rPr>
            </a:br>
            <a:r>
              <a:rPr lang="uk-UA" sz="3600" dirty="0" smtClean="0">
                <a:latin typeface="Franklin Gothic Heavy" pitchFamily="34" charset="0"/>
              </a:rPr>
              <a:t>дослідник </a:t>
            </a:r>
            <a:r>
              <a:rPr lang="uk-UA" sz="3600" dirty="0" err="1" smtClean="0">
                <a:latin typeface="Franklin Gothic Heavy" pitchFamily="34" charset="0"/>
              </a:rPr>
              <a:t>Сковородіани</a:t>
            </a:r>
            <a:endParaRPr lang="ru-RU" sz="2200" i="1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44383"/>
            <a:ext cx="1800200" cy="25244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38821"/>
            <a:ext cx="4177975" cy="36151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112" y="3212976"/>
            <a:ext cx="35283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i="1" dirty="0" smtClean="0"/>
              <a:t>Леонід Володимирович </a:t>
            </a:r>
            <a:r>
              <a:rPr lang="uk-UA" sz="2000" i="1" dirty="0" err="1" smtClean="0"/>
              <a:t>Ушкалов</a:t>
            </a:r>
            <a:endParaRPr lang="uk-UA" sz="2000" i="1" dirty="0" smtClean="0"/>
          </a:p>
          <a:p>
            <a:pPr algn="ctr"/>
            <a:r>
              <a:rPr lang="uk-UA" sz="2000" i="1" dirty="0" smtClean="0"/>
              <a:t>(05.11.1956-25.02.2019) – </a:t>
            </a:r>
            <a:r>
              <a:rPr lang="uk-UA" sz="2000" dirty="0" smtClean="0"/>
              <a:t>український літературознавець, письменник, доктор філологічних наук, перекладач, професор.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26727" y="1749381"/>
            <a:ext cx="4468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i="1" dirty="0" smtClean="0">
                <a:latin typeface="Franklin Gothic Heavy" pitchFamily="34" charset="0"/>
              </a:rPr>
              <a:t>віртуальна </a:t>
            </a:r>
            <a:r>
              <a:rPr lang="uk-UA" sz="2000" i="1" dirty="0">
                <a:latin typeface="Franklin Gothic Heavy" pitchFamily="34" charset="0"/>
              </a:rPr>
              <a:t>виставка літератури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52120" y="6269251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i="1" dirty="0" smtClean="0">
                <a:latin typeface="Franklin Gothic Heavy" pitchFamily="34" charset="0"/>
              </a:rPr>
              <a:t>м. Харків, 2022 рік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9128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67944" y="1070653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Сковорода, Г. С. Вибрані твори в українських перекладах / Г. С. Сковорода ; </a:t>
            </a:r>
            <a:r>
              <a:rPr lang="ru-RU" b="1" dirty="0"/>
              <a:t>[</a:t>
            </a:r>
            <a:r>
              <a:rPr lang="ru-RU" b="1" dirty="0" err="1"/>
              <a:t>упоряд</a:t>
            </a:r>
            <a:r>
              <a:rPr lang="ru-RU" b="1" dirty="0" smtClean="0"/>
              <a:t>. </a:t>
            </a:r>
            <a:r>
              <a:rPr lang="ru-RU" b="1" dirty="0" err="1" smtClean="0"/>
              <a:t>текстів</a:t>
            </a:r>
            <a:r>
              <a:rPr lang="ru-RU" b="1" dirty="0" smtClean="0"/>
              <a:t>, </a:t>
            </a:r>
            <a:r>
              <a:rPr lang="ru-RU" b="1" dirty="0" err="1" smtClean="0"/>
              <a:t>передм</a:t>
            </a:r>
            <a:r>
              <a:rPr lang="ru-RU" b="1" dirty="0" smtClean="0"/>
              <a:t>. </a:t>
            </a:r>
            <a:r>
              <a:rPr lang="ru-RU" b="1" dirty="0"/>
              <a:t>та прим. Л. </a:t>
            </a:r>
            <a:r>
              <a:rPr lang="ru-RU" b="1" dirty="0" err="1"/>
              <a:t>Ушкалова</a:t>
            </a:r>
            <a:r>
              <a:rPr lang="ru-RU" b="1" dirty="0"/>
              <a:t>]. – </a:t>
            </a:r>
            <a:r>
              <a:rPr lang="uk-UA" b="1" dirty="0" smtClean="0"/>
              <a:t>Харків : Ранок, 2009. – 239 с. – (Українська муза ; т. 1).</a:t>
            </a:r>
            <a:endParaRPr lang="ru-RU" b="1" dirty="0"/>
          </a:p>
        </p:txBody>
      </p:sp>
      <p:pic>
        <p:nvPicPr>
          <p:cNvPr id="1026" name="Picture 2" descr="E:\20220410_1429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4" y="1075189"/>
            <a:ext cx="3188205" cy="499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20220410_143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14501"/>
            <a:ext cx="2232248" cy="349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997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329512"/>
            <a:ext cx="3600400" cy="462802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51584" y="1233259"/>
            <a:ext cx="4067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Ушкалов</a:t>
            </a:r>
            <a:r>
              <a:rPr lang="ru-RU" b="1" dirty="0"/>
              <a:t>, Л. В.  </a:t>
            </a:r>
            <a:r>
              <a:rPr lang="ru-RU" b="1" dirty="0" err="1"/>
              <a:t>Григорій</a:t>
            </a:r>
            <a:r>
              <a:rPr lang="ru-RU" b="1" dirty="0"/>
              <a:t> Сковорода : </a:t>
            </a:r>
            <a:r>
              <a:rPr lang="ru-RU" b="1" dirty="0" err="1"/>
              <a:t>семінарій</a:t>
            </a:r>
            <a:r>
              <a:rPr lang="ru-RU" b="1" dirty="0"/>
              <a:t> / Л. В. </a:t>
            </a:r>
            <a:r>
              <a:rPr lang="ru-RU" b="1" dirty="0" err="1"/>
              <a:t>Ушкалов</a:t>
            </a:r>
            <a:r>
              <a:rPr lang="ru-RU" b="1" dirty="0"/>
              <a:t>. – </a:t>
            </a:r>
            <a:r>
              <a:rPr lang="ru-RU" b="1" dirty="0" err="1"/>
              <a:t>Харків</a:t>
            </a:r>
            <a:r>
              <a:rPr lang="ru-RU" b="1" dirty="0"/>
              <a:t> : Майдан, 2004. – 875 с. – ISBN 966-8478-76-2.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67608" y="3140968"/>
            <a:ext cx="3672408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Цей фундаментальний посібник подає бібліографічну інформацію щодо найрізноманітніших питань, пов’язаних із життям та творчістю великого українського поета і філософа Григорія Сковороди (1722-1794). Він виконує роль своєрідного навігатора в «морі» наукової літератури, присвяченої Сковороді, що з’явилася в усьому світі впродовж двох останніх століть. </a:t>
            </a:r>
            <a:endParaRPr lang="uk-UA" sz="16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Видання присвячене 200-й річниці ХНПУ ім. Григорія Сковороди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4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7"/>
          <a:stretch/>
        </p:blipFill>
        <p:spPr>
          <a:xfrm>
            <a:off x="496805" y="1196752"/>
            <a:ext cx="3643147" cy="487761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83968" y="1196752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err="1" smtClean="0"/>
              <a:t>Ушкалов</a:t>
            </a:r>
            <a:r>
              <a:rPr lang="uk-UA" b="1" dirty="0" smtClean="0"/>
              <a:t>, Л. В. Українське барокове </a:t>
            </a:r>
            <a:r>
              <a:rPr lang="uk-UA" b="1" dirty="0" err="1" smtClean="0"/>
              <a:t>богомислення</a:t>
            </a:r>
            <a:r>
              <a:rPr lang="uk-UA" b="1" dirty="0" smtClean="0"/>
              <a:t> : сім етюдів про Григорія Сковороду / Л. В. </a:t>
            </a:r>
            <a:r>
              <a:rPr lang="uk-UA" b="1" dirty="0" err="1" smtClean="0"/>
              <a:t>Ушкалов</a:t>
            </a:r>
            <a:r>
              <a:rPr lang="uk-UA" b="1" dirty="0" smtClean="0"/>
              <a:t>. – Харків : Акта, 2001. – 218 с. : іл.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65084" y="3212976"/>
            <a:ext cx="3886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У цій книзі творчість Григорія Сковороди, щонайперше його метода сходження до Бога «</a:t>
            </a:r>
            <a:r>
              <a:rPr lang="uk-UA" sz="1600" dirty="0" err="1" smtClean="0">
                <a:solidFill>
                  <a:schemeClr val="tx2"/>
                </a:solidFill>
                <a:latin typeface="Times New Roman" pitchFamily="18" charset="0"/>
              </a:rPr>
              <a:t>ліствицею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» творива, розглядається як найвищий злет української духовної традиції доби пізнього бароко.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774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1" y="1196752"/>
            <a:ext cx="3715622" cy="4824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1171690"/>
            <a:ext cx="3995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Пам'яті</a:t>
            </a:r>
            <a:r>
              <a:rPr lang="ru-RU" b="1" dirty="0"/>
              <a:t> </a:t>
            </a:r>
            <a:r>
              <a:rPr lang="ru-RU" b="1" dirty="0" err="1"/>
              <a:t>Григорія</a:t>
            </a:r>
            <a:r>
              <a:rPr lang="ru-RU" b="1" dirty="0"/>
              <a:t> Сковороди : </a:t>
            </a:r>
            <a:r>
              <a:rPr lang="ru-RU" b="1" dirty="0" err="1"/>
              <a:t>матеріали</a:t>
            </a:r>
            <a:r>
              <a:rPr lang="ru-RU" b="1" dirty="0"/>
              <a:t> наук. </a:t>
            </a:r>
            <a:r>
              <a:rPr lang="ru-RU" b="1" dirty="0" err="1"/>
              <a:t>конф</a:t>
            </a:r>
            <a:r>
              <a:rPr lang="ru-RU" b="1" dirty="0"/>
              <a:t>., </a:t>
            </a:r>
            <a:r>
              <a:rPr lang="ru-RU" b="1" dirty="0" err="1"/>
              <a:t>присвяч</a:t>
            </a:r>
            <a:r>
              <a:rPr lang="ru-RU" b="1" dirty="0"/>
              <a:t>. 275-й </a:t>
            </a:r>
            <a:r>
              <a:rPr lang="ru-RU" b="1" dirty="0" err="1"/>
              <a:t>річниці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народження</a:t>
            </a:r>
            <a:r>
              <a:rPr lang="ru-RU" b="1" dirty="0"/>
              <a:t> </a:t>
            </a:r>
            <a:r>
              <a:rPr lang="ru-RU" b="1" dirty="0" err="1"/>
              <a:t>укр</a:t>
            </a:r>
            <a:r>
              <a:rPr lang="ru-RU" b="1" dirty="0"/>
              <a:t>. </a:t>
            </a:r>
            <a:r>
              <a:rPr lang="ru-RU" b="1" dirty="0" err="1"/>
              <a:t>філософа</a:t>
            </a:r>
            <a:r>
              <a:rPr lang="ru-RU" b="1" dirty="0"/>
              <a:t> та </a:t>
            </a:r>
            <a:r>
              <a:rPr lang="ru-RU" b="1" dirty="0" err="1"/>
              <a:t>поета</a:t>
            </a:r>
            <a:r>
              <a:rPr lang="ru-RU" b="1" dirty="0"/>
              <a:t> / ХДПУ </a:t>
            </a:r>
            <a:r>
              <a:rPr lang="ru-RU" b="1" dirty="0" err="1"/>
              <a:t>ім</a:t>
            </a:r>
            <a:r>
              <a:rPr lang="ru-RU" b="1" dirty="0"/>
              <a:t>. Г. С. Сковороди ; за ред. Л. В. </a:t>
            </a:r>
            <a:r>
              <a:rPr lang="ru-RU" b="1" dirty="0" err="1"/>
              <a:t>Ушкалова</a:t>
            </a:r>
            <a:r>
              <a:rPr lang="ru-RU" b="1" dirty="0"/>
              <a:t>. – </a:t>
            </a:r>
            <a:r>
              <a:rPr lang="ru-RU" b="1" dirty="0" err="1"/>
              <a:t>Харків</a:t>
            </a:r>
            <a:r>
              <a:rPr lang="ru-RU" b="1" dirty="0"/>
              <a:t> : ХДПУ, 1998. – 171 с. – </a:t>
            </a:r>
            <a:r>
              <a:rPr lang="en-US" b="1" dirty="0" smtClean="0"/>
              <a:t>ISBN</a:t>
            </a:r>
            <a:r>
              <a:rPr lang="uk-UA" b="1" dirty="0" smtClean="0"/>
              <a:t> </a:t>
            </a:r>
            <a:r>
              <a:rPr lang="en-US" b="1" dirty="0" smtClean="0"/>
              <a:t>966-7367-19-3</a:t>
            </a:r>
            <a:r>
              <a:rPr lang="en-US" b="1" dirty="0"/>
              <a:t>.</a:t>
            </a:r>
            <a:br>
              <a:rPr lang="en-US" b="1" dirty="0"/>
            </a:b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69768" y="3619390"/>
            <a:ext cx="3600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Видання матеріалів наукової конференції Харківського державного педагогічного університету ім. Г. С. Сковороди висвітлює вплив філософії Г. С. Сковороди на видатних письменників і поетів: Т. Шевченка, В. Стуса, Г. </a:t>
            </a:r>
            <a:r>
              <a:rPr lang="uk-UA" sz="1600" dirty="0" err="1">
                <a:solidFill>
                  <a:schemeClr val="tx2"/>
                </a:solidFill>
                <a:latin typeface="Times New Roman" pitchFamily="18" charset="0"/>
              </a:rPr>
              <a:t>Квітку-Основ’яненко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, М. Булгакова,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Б. </a:t>
            </a:r>
            <a:r>
              <a:rPr lang="uk-UA" sz="1600" dirty="0" err="1">
                <a:solidFill>
                  <a:schemeClr val="tx2"/>
                </a:solidFill>
                <a:latin typeface="Times New Roman" pitchFamily="18" charset="0"/>
              </a:rPr>
              <a:t>Чичибабіна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 та інших.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92107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1268760"/>
            <a:ext cx="3786024" cy="4825206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88024" y="1268760"/>
            <a:ext cx="377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Ушкалов</a:t>
            </a:r>
            <a:r>
              <a:rPr lang="ru-RU" b="1" dirty="0"/>
              <a:t>, Л. В.  </a:t>
            </a:r>
            <a:r>
              <a:rPr lang="ru-RU" b="1" dirty="0" err="1"/>
              <a:t>Григорій</a:t>
            </a:r>
            <a:r>
              <a:rPr lang="ru-RU" b="1" dirty="0"/>
              <a:t> Сковорода і </a:t>
            </a:r>
            <a:r>
              <a:rPr lang="ru-RU" b="1" dirty="0" err="1"/>
              <a:t>антична</a:t>
            </a:r>
            <a:r>
              <a:rPr lang="ru-RU" b="1" dirty="0"/>
              <a:t> культура : </a:t>
            </a:r>
            <a:r>
              <a:rPr lang="ru-RU" b="1" dirty="0" err="1"/>
              <a:t>монографія</a:t>
            </a:r>
            <a:r>
              <a:rPr lang="ru-RU" b="1" dirty="0"/>
              <a:t> / Л. В. </a:t>
            </a:r>
            <a:r>
              <a:rPr lang="ru-RU" b="1" dirty="0" err="1"/>
              <a:t>Ушкалов</a:t>
            </a:r>
            <a:r>
              <a:rPr lang="ru-RU" b="1" dirty="0"/>
              <a:t>. – </a:t>
            </a:r>
            <a:r>
              <a:rPr lang="ru-RU" b="1" dirty="0" err="1"/>
              <a:t>Харків</a:t>
            </a:r>
            <a:r>
              <a:rPr lang="ru-RU" b="1" dirty="0"/>
              <a:t> : ТОВ "</a:t>
            </a:r>
            <a:r>
              <a:rPr lang="ru-RU" b="1" dirty="0" err="1"/>
              <a:t>Знання</a:t>
            </a:r>
            <a:r>
              <a:rPr lang="ru-RU" b="1" dirty="0"/>
              <a:t>", 1997. – 180 с.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3251334"/>
            <a:ext cx="3240360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Пропонована увазі читача книга є спробою поглянути на природу речей крізь призму власне одного твору  (славетної псальми «Всякому городу </a:t>
            </a:r>
            <a:r>
              <a:rPr lang="uk-UA" sz="1600" dirty="0" err="1">
                <a:solidFill>
                  <a:schemeClr val="tx2"/>
                </a:solidFill>
                <a:latin typeface="Times New Roman" pitchFamily="18" charset="0"/>
              </a:rPr>
              <a:t>нрав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  и права») «останнього представника бароко» Григорія Сковороди (1722-1794). Десята пісня його «Саду </a:t>
            </a:r>
            <a:r>
              <a:rPr lang="uk-UA" sz="1600" dirty="0" err="1">
                <a:solidFill>
                  <a:schemeClr val="tx2"/>
                </a:solidFill>
                <a:latin typeface="Times New Roman" pitchFamily="18" charset="0"/>
              </a:rPr>
              <a:t>божественн</a:t>
            </a:r>
            <a:r>
              <a:rPr lang="ru-RU" sz="1600" dirty="0" err="1">
                <a:solidFill>
                  <a:schemeClr val="tx2"/>
                </a:solidFill>
                <a:latin typeface="Times New Roman" pitchFamily="18" charset="0"/>
              </a:rPr>
              <a:t>ых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</a:rPr>
              <a:t> песней»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 виявляє себе як текст «учительний», себто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тлумачний.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851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71549"/>
            <a:ext cx="3853357" cy="484973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4788024" y="1268760"/>
            <a:ext cx="3779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Ушкалов</a:t>
            </a:r>
            <a:r>
              <a:rPr lang="ru-RU" b="1" dirty="0" smtClean="0"/>
              <a:t> </a:t>
            </a:r>
            <a:r>
              <a:rPr lang="ru-RU" b="1" dirty="0"/>
              <a:t>Л. В. Сковорода, Шевченко, </a:t>
            </a:r>
            <a:r>
              <a:rPr lang="ru-RU" b="1" dirty="0" err="1"/>
              <a:t>фемінізм</a:t>
            </a:r>
            <a:r>
              <a:rPr lang="ru-RU" b="1" dirty="0"/>
              <a:t>… : </a:t>
            </a:r>
            <a:r>
              <a:rPr lang="ru-RU" b="1" dirty="0" err="1"/>
              <a:t>Статті</a:t>
            </a:r>
            <a:r>
              <a:rPr lang="ru-RU" b="1" dirty="0"/>
              <a:t> 2010–2013 </a:t>
            </a:r>
            <a:r>
              <a:rPr lang="ru-RU" b="1" dirty="0" err="1"/>
              <a:t>років</a:t>
            </a:r>
            <a:r>
              <a:rPr lang="ru-RU" b="1" dirty="0"/>
              <a:t> </a:t>
            </a:r>
            <a:r>
              <a:rPr lang="ru-RU" b="1" dirty="0" smtClean="0"/>
              <a:t>/ Л</a:t>
            </a:r>
            <a:r>
              <a:rPr lang="ru-RU" b="1" dirty="0"/>
              <a:t>. В. </a:t>
            </a:r>
            <a:r>
              <a:rPr lang="ru-RU" b="1" dirty="0" err="1"/>
              <a:t>Ушкалов</a:t>
            </a:r>
            <a:r>
              <a:rPr lang="ru-RU" b="1" dirty="0"/>
              <a:t>. – </a:t>
            </a:r>
            <a:r>
              <a:rPr lang="ru-RU" b="1" dirty="0" err="1"/>
              <a:t>Харків</a:t>
            </a:r>
            <a:r>
              <a:rPr lang="ru-RU" b="1" dirty="0"/>
              <a:t> : Майдан, 2014. – 312 с. ISBN 978-966-372-565-9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57800" y="2924944"/>
            <a:ext cx="3240360" cy="324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До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нової книги професора Леоніда </a:t>
            </a:r>
            <a:r>
              <a:rPr lang="uk-UA" sz="1600" dirty="0" err="1">
                <a:solidFill>
                  <a:schemeClr val="tx2"/>
                </a:solidFill>
                <a:latin typeface="Times New Roman" pitchFamily="18" charset="0"/>
              </a:rPr>
              <a:t>Ушкалова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 ввійшло півтора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десятка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статей, написаних упродовж 2010–2013 років. У них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розглядається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низка історико-літературних, філософських, богословських та</a:t>
            </a:r>
          </a:p>
          <a:p>
            <a:pPr algn="just">
              <a:lnSpc>
                <a:spcPct val="80000"/>
              </a:lnSpc>
            </a:pP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культурологічних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питань, пов’язаних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передовсім із творчістю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Григорія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Сковороди (1722–1794) й Тараса Шевченка (1814–1861). Крім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того, автор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аналізує проблематику українського фемінізму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ХІХ століття, розглядає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окремі явища української літератури часів реформації, 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бароко 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й 1920-х років.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13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78" y="260648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95536" y="919533"/>
            <a:ext cx="8172400" cy="530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</a:t>
            </a:r>
            <a:r>
              <a:rPr lang="uk-U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ІТЕРАТУРИ</a:t>
            </a:r>
          </a:p>
          <a:p>
            <a:pPr algn="ctr"/>
            <a:endParaRPr lang="ru-RU" sz="800" b="1" dirty="0" smtClean="0"/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 smtClean="0">
                <a:latin typeface="Calibri" pitchFamily="34" charset="0"/>
                <a:ea typeface="Calibri"/>
                <a:cs typeface="Calibri" pitchFamily="34" charset="0"/>
              </a:rPr>
              <a:t>Пам'яті</a:t>
            </a:r>
            <a:r>
              <a:rPr lang="ru-RU" sz="1100" dirty="0" smtClean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Сковороди 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матеріали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наук.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конф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.,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присвяч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275-й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річниці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від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народження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філософа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та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поета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 ХДПУ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ім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Г. С. Сковороди ; за ред.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 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 : ХДПУ, 1998. – 171 с. – ISBN 966-7367-19-3.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Сковорода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від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А до Я / уклад.: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Львів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Вид. Старого Лева, 2019. – 72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портр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(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Пізнавальні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книги). – ISBN 978-617-679-263-5.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Григорій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Сковорода. Байки /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упоряд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та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адапт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.: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Віват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2019. – 86 с.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Григорій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Сковорода. Тарас Шевченко.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Іван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Франко. Леся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Українка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 уклад.: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Т. М. Панасенко.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Фоліо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2012. – 472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портр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(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Знамениті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українці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).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Сковорода, Г. С.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Повна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академічна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збірка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творів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 Г. С. Сковорода : НАН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України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[та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ін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.] ; за ред.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Майдан, 2010. – 1398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портр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Сковорода, Г. С.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Вибрані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твори в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українських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перекладах / Г. С. Сковорода ; [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упоряд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текстів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передм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та прим. Л.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].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Ранок, 2009. – 239 с. – (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Українська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муза ; т. 1).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Сковорода, Г. С.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Буквар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миру : кн. для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сімейного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читання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 Г. С. Сковорода ; [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упоряд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., пер. та прим. Л.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].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Клуб Семейного Досуга, 2015. – 318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іл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Л. В. Ловитва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невловного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птаха: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життя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Сковороди /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Вид. 2-ге.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Київ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Дух і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літера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2017. – 363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портр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(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Постаті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культури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).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Григорій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Сковорода.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Фоліо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2009. –  123 с. – ISBN 978-966-03-4661-1.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Л. В. Сковорода та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інші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причинки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до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історії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української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літератури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Київ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Факт, 2007. – 550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портр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(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Висока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полиця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).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Л. В. 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Григорій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Сковорода 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семінарій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 Л. В. 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 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 : Майдан, 2004. – 875 с. – ISBN 966-8478-76-2.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Українське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барокове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богомислення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сім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етюдів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про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Сковороду /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Акта, 2001. – 218 с.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іл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, Л. В. 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Григорій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Сковорода і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антична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культура 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монографія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 Л. В. 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 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 : ТОВ "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Знання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", 1997. – 180 с.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Л. В. Сковорода, Шевченко,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фемінізм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… :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Статті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2010–2013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років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/ Л. В.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Ушкалов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. – </a:t>
            </a:r>
            <a:r>
              <a:rPr lang="ru-RU" sz="1100" dirty="0" err="1">
                <a:latin typeface="Calibri" pitchFamily="34" charset="0"/>
                <a:ea typeface="Calibri"/>
                <a:cs typeface="Calibri" pitchFamily="34" charset="0"/>
              </a:rPr>
              <a:t>Харків</a:t>
            </a:r>
            <a:r>
              <a:rPr lang="ru-RU" sz="1100" dirty="0">
                <a:latin typeface="Calibri" pitchFamily="34" charset="0"/>
                <a:ea typeface="Calibri"/>
                <a:cs typeface="Calibri" pitchFamily="34" charset="0"/>
              </a:rPr>
              <a:t> : Майдан, 2014. – 312 с. ISBN </a:t>
            </a:r>
            <a:r>
              <a:rPr lang="ru-RU" sz="1100" dirty="0" smtClean="0">
                <a:latin typeface="Calibri" pitchFamily="34" charset="0"/>
                <a:ea typeface="Calibri"/>
                <a:cs typeface="Calibri" pitchFamily="34" charset="0"/>
              </a:rPr>
              <a:t>978-966-372-565-9</a:t>
            </a:r>
            <a:endParaRPr lang="ru-RU" sz="1100" dirty="0">
              <a:latin typeface="Calibri" pitchFamily="34" charset="0"/>
              <a:ea typeface="Calibri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04518" y="6023030"/>
            <a:ext cx="377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Виконала</a:t>
            </a:r>
            <a:r>
              <a:rPr lang="ru-RU" b="1" dirty="0" smtClean="0"/>
              <a:t> роботу: </a:t>
            </a:r>
          </a:p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Світлана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Мажара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32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" t="3309" r="4036" b="5865"/>
          <a:stretch/>
        </p:blipFill>
        <p:spPr>
          <a:xfrm>
            <a:off x="377533" y="1196752"/>
            <a:ext cx="3736463" cy="48965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55976" y="119675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Сковорода від А до Я / уклад.: Л. В. </a:t>
            </a:r>
            <a:r>
              <a:rPr lang="uk-UA" b="1" dirty="0" err="1" smtClean="0"/>
              <a:t>Ушкалов</a:t>
            </a:r>
            <a:r>
              <a:rPr lang="uk-UA" b="1" dirty="0" smtClean="0"/>
              <a:t>. – Львів : Вид. Старого Лева, 2019. – 72 с. : </a:t>
            </a:r>
            <a:r>
              <a:rPr lang="uk-UA" b="1" dirty="0" err="1" smtClean="0"/>
              <a:t>портр</a:t>
            </a:r>
            <a:r>
              <a:rPr lang="uk-UA" b="1" dirty="0" smtClean="0"/>
              <a:t>. – (Пізнавальні книги).</a:t>
            </a:r>
            <a:r>
              <a:rPr lang="en-US" b="1" dirty="0"/>
              <a:t> – ISBN </a:t>
            </a:r>
            <a:r>
              <a:rPr lang="en-US" b="1" dirty="0" smtClean="0"/>
              <a:t>9</a:t>
            </a:r>
            <a:r>
              <a:rPr lang="uk-UA" b="1" dirty="0" smtClean="0"/>
              <a:t>78</a:t>
            </a:r>
            <a:r>
              <a:rPr lang="en-US" b="1" dirty="0" smtClean="0"/>
              <a:t>-</a:t>
            </a:r>
            <a:r>
              <a:rPr lang="uk-UA" b="1" dirty="0" smtClean="0"/>
              <a:t>617-679-263-5</a:t>
            </a:r>
            <a:r>
              <a:rPr lang="en-US" b="1" dirty="0" smtClean="0"/>
              <a:t>.</a:t>
            </a:r>
            <a:endParaRPr lang="ru-RU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230" y="2636912"/>
            <a:ext cx="2013153" cy="278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3140968"/>
            <a:ext cx="2018931" cy="278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945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" t="6206" r="3966" b="7823"/>
          <a:stretch/>
        </p:blipFill>
        <p:spPr>
          <a:xfrm>
            <a:off x="323528" y="1484784"/>
            <a:ext cx="3875737" cy="46360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66" y="3453422"/>
            <a:ext cx="1620579" cy="22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19675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Григорій Сковорода. Байки / </a:t>
            </a:r>
            <a:r>
              <a:rPr lang="uk-UA" b="1" dirty="0" err="1" smtClean="0"/>
              <a:t>упоряд</a:t>
            </a:r>
            <a:r>
              <a:rPr lang="uk-UA" b="1" dirty="0" smtClean="0"/>
              <a:t>. та </a:t>
            </a:r>
            <a:r>
              <a:rPr lang="uk-UA" b="1" dirty="0" err="1" smtClean="0"/>
              <a:t>адапт</a:t>
            </a:r>
            <a:r>
              <a:rPr lang="uk-UA" b="1" dirty="0" smtClean="0"/>
              <a:t>.: Л. В. </a:t>
            </a:r>
            <a:r>
              <a:rPr lang="uk-UA" b="1" dirty="0" err="1" smtClean="0"/>
              <a:t>Ушкалов</a:t>
            </a:r>
            <a:r>
              <a:rPr lang="uk-UA" b="1" dirty="0" smtClean="0"/>
              <a:t>. – Харків : </a:t>
            </a:r>
            <a:r>
              <a:rPr lang="uk-UA" b="1" dirty="0" err="1" smtClean="0"/>
              <a:t>Віват</a:t>
            </a:r>
            <a:r>
              <a:rPr lang="uk-UA" b="1" dirty="0" smtClean="0"/>
              <a:t>, 2019. – 86 с.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42353" y="3034072"/>
            <a:ext cx="26954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Байки Григорія Сковороди – це філософські мініатюри, розмисли про </a:t>
            </a:r>
            <a:r>
              <a:rPr lang="uk-UA" sz="1600" dirty="0" err="1" smtClean="0">
                <a:solidFill>
                  <a:schemeClr val="tx2"/>
                </a:solidFill>
                <a:latin typeface="Times New Roman" pitchFamily="18" charset="0"/>
              </a:rPr>
              <a:t>сродну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 працю, щастя та вдячність, яка має наповнювати кожну мить життя мудрої людини.</a:t>
            </a:r>
          </a:p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«Байки» упорядкував і дбайливо адаптував для малят один із найкращих знавців творчості Григорія Сковороди – професор Леонід </a:t>
            </a:r>
            <a:r>
              <a:rPr lang="uk-UA" sz="1600" dirty="0" err="1" smtClean="0">
                <a:solidFill>
                  <a:schemeClr val="tx2"/>
                </a:solidFill>
                <a:latin typeface="Times New Roman" pitchFamily="18" charset="0"/>
              </a:rPr>
              <a:t>Ушкалов</a:t>
            </a: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, який вдало поєднав старовину та сучасність, ожививши персонажів.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304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04771"/>
            <a:ext cx="3113354" cy="493648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499992" y="1171406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err="1" smtClean="0"/>
              <a:t>Ушкалов</a:t>
            </a:r>
            <a:r>
              <a:rPr lang="uk-UA" b="1" dirty="0" smtClean="0"/>
              <a:t> Л. В. Ловитва невловного птаха: життя Григорія Сковороди / Л. В. </a:t>
            </a:r>
            <a:r>
              <a:rPr lang="uk-UA" b="1" dirty="0" err="1" smtClean="0"/>
              <a:t>Ушкалов</a:t>
            </a:r>
            <a:r>
              <a:rPr lang="uk-UA" b="1" dirty="0" smtClean="0"/>
              <a:t>. – Вид. 2-ге. – Київ : Дух і літера, 2017. – 363 с. : </a:t>
            </a:r>
            <a:r>
              <a:rPr lang="uk-UA" b="1" dirty="0" err="1" smtClean="0"/>
              <a:t>портр</a:t>
            </a:r>
            <a:r>
              <a:rPr lang="uk-UA" b="1" dirty="0" smtClean="0"/>
              <a:t>. – (Постаті культури).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04914"/>
            <a:ext cx="1728192" cy="285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37630"/>
            <a:ext cx="2286415" cy="350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74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07" y="1196751"/>
            <a:ext cx="3230029" cy="474235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83968" y="1196751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Сковорода, Г. С. Буквар миру : кн. для сімейного читання / Г. С. Сковорода ; </a:t>
            </a:r>
            <a:r>
              <a:rPr lang="en-US" b="1" dirty="0" smtClean="0"/>
              <a:t>[</a:t>
            </a:r>
            <a:r>
              <a:rPr lang="uk-UA" b="1" dirty="0" err="1" smtClean="0"/>
              <a:t>упоряд</a:t>
            </a:r>
            <a:r>
              <a:rPr lang="uk-UA" b="1" dirty="0" smtClean="0"/>
              <a:t>., пер. та прим. Л. </a:t>
            </a:r>
            <a:r>
              <a:rPr lang="uk-UA" b="1" dirty="0" err="1" smtClean="0"/>
              <a:t>Ушкалова</a:t>
            </a:r>
            <a:r>
              <a:rPr lang="en-US" b="1" dirty="0" smtClean="0"/>
              <a:t>]</a:t>
            </a:r>
            <a:r>
              <a:rPr lang="uk-UA" b="1" dirty="0" smtClean="0"/>
              <a:t>. – Харків : Клуб </a:t>
            </a:r>
            <a:r>
              <a:rPr lang="uk-UA" b="1" dirty="0" err="1" smtClean="0"/>
              <a:t>Семейного</a:t>
            </a:r>
            <a:r>
              <a:rPr lang="uk-UA" b="1" dirty="0" smtClean="0"/>
              <a:t> </a:t>
            </a:r>
            <a:r>
              <a:rPr lang="uk-UA" b="1" dirty="0" err="1" smtClean="0"/>
              <a:t>Досуга</a:t>
            </a:r>
            <a:r>
              <a:rPr lang="uk-UA" b="1" dirty="0" smtClean="0"/>
              <a:t>, 2015. – 318 с. : іл.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9080" y="3989558"/>
            <a:ext cx="388624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Серед сучасних видань творів Сковороди особливе місце займає  «Буквар миру». Чому? По-перше, це свіжа збірка, видана 2015 року, по-друге  - тут є все, щоб сповна відчути та зрозуміти Сковороду, його бачення світу: поезія, байки, притчі, листи та переклади.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394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3572277" cy="462907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499992" y="1350320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Григорій Сковорода. Тарас Шевченко. Іван Франко. Леся Українка / уклад.: Л. В. </a:t>
            </a:r>
            <a:r>
              <a:rPr lang="uk-UA" b="1" dirty="0" err="1" smtClean="0"/>
              <a:t>Ушкалов</a:t>
            </a:r>
            <a:r>
              <a:rPr lang="uk-UA" b="1" dirty="0" smtClean="0"/>
              <a:t>, Т. М. Панасенко. – Харків : Фоліо, 2012. – 472 с. : </a:t>
            </a:r>
            <a:r>
              <a:rPr lang="uk-UA" b="1" dirty="0" err="1" smtClean="0"/>
              <a:t>портр</a:t>
            </a:r>
            <a:r>
              <a:rPr lang="uk-UA" b="1" dirty="0" smtClean="0"/>
              <a:t>. – (Знамениті українці).</a:t>
            </a:r>
            <a:endParaRPr lang="ru-RU" b="1" dirty="0"/>
          </a:p>
        </p:txBody>
      </p:sp>
      <p:pic>
        <p:nvPicPr>
          <p:cNvPr id="3074" name="Picture 2" descr="E:\Сковорода\20220407_1633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41178"/>
            <a:ext cx="2304256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140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55976" y="1196752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Сковорода, Г. С. Повна академічна збірка творів / Г. С. Сковорода : НАН України </a:t>
            </a:r>
            <a:r>
              <a:rPr lang="en-US" b="1" dirty="0" smtClean="0"/>
              <a:t>[</a:t>
            </a:r>
            <a:r>
              <a:rPr lang="uk-UA" b="1" dirty="0" smtClean="0"/>
              <a:t>та ін.</a:t>
            </a:r>
            <a:r>
              <a:rPr lang="en-US" b="1" dirty="0" smtClean="0"/>
              <a:t>] </a:t>
            </a:r>
            <a:r>
              <a:rPr lang="uk-UA" b="1" dirty="0" smtClean="0"/>
              <a:t>; за ред. Л. В. </a:t>
            </a:r>
            <a:r>
              <a:rPr lang="uk-UA" b="1" dirty="0" err="1" smtClean="0"/>
              <a:t>Ушкалова</a:t>
            </a:r>
            <a:r>
              <a:rPr lang="uk-UA" b="1" dirty="0" smtClean="0"/>
              <a:t>. – Харків : Майдан, 2010. – 1398 с. : </a:t>
            </a:r>
            <a:r>
              <a:rPr lang="uk-UA" b="1" dirty="0" err="1" smtClean="0"/>
              <a:t>портр</a:t>
            </a:r>
            <a:r>
              <a:rPr lang="uk-UA" b="1" dirty="0" smtClean="0"/>
              <a:t>.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7" t="4816" r="4833" b="6788"/>
          <a:stretch/>
        </p:blipFill>
        <p:spPr bwMode="auto">
          <a:xfrm>
            <a:off x="539551" y="1022614"/>
            <a:ext cx="3591105" cy="499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429080" y="3989558"/>
            <a:ext cx="3886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Ця книга – перше видання творів великого українського поета й філософа Григорія Сковороди (1722-1794), здійснене в належному академічному форматі.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12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96" y="1001452"/>
            <a:ext cx="4001151" cy="514312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832576" y="101558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err="1" smtClean="0"/>
              <a:t>Ушкалов</a:t>
            </a:r>
            <a:r>
              <a:rPr lang="uk-UA" b="1" dirty="0" smtClean="0"/>
              <a:t> Л. В. Григорій Сковорода. – Харків : Фоліо, 2009. –  123 с.</a:t>
            </a:r>
            <a:r>
              <a:rPr lang="en-US" b="1" dirty="0" smtClean="0"/>
              <a:t> </a:t>
            </a:r>
            <a:r>
              <a:rPr lang="en-US" b="1" dirty="0"/>
              <a:t>– ISBN </a:t>
            </a:r>
            <a:r>
              <a:rPr lang="en-US" b="1" dirty="0" smtClean="0"/>
              <a:t>9</a:t>
            </a:r>
            <a:r>
              <a:rPr lang="uk-UA" b="1" dirty="0" smtClean="0"/>
              <a:t>78</a:t>
            </a:r>
            <a:r>
              <a:rPr lang="en-US" b="1" dirty="0" smtClean="0"/>
              <a:t>-</a:t>
            </a:r>
            <a:r>
              <a:rPr lang="uk-UA" b="1" dirty="0" smtClean="0"/>
              <a:t>966-03-4661-1.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32576" y="3989558"/>
            <a:ext cx="3482744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Видання для тих, хто бажає осягнути всю незбагненну мудрість містики видатного поета, музиканта, педагога Григорія Сковороди.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195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Franklin Gothic Heavy" pitchFamily="34" charset="0"/>
              </a:rPr>
              <a:t>Леонід </a:t>
            </a:r>
            <a:r>
              <a:rPr lang="uk-UA" sz="3200" dirty="0" err="1" smtClean="0">
                <a:latin typeface="Franklin Gothic Heavy" pitchFamily="34" charset="0"/>
              </a:rPr>
              <a:t>Ушкалов</a:t>
            </a:r>
            <a:r>
              <a:rPr lang="uk-UA" sz="3200" dirty="0" smtClean="0">
                <a:latin typeface="Franklin Gothic Heavy" pitchFamily="34" charset="0"/>
              </a:rPr>
              <a:t> – дослідник </a:t>
            </a:r>
            <a:r>
              <a:rPr lang="uk-UA" sz="3200" dirty="0" err="1" smtClean="0">
                <a:latin typeface="Franklin Gothic Heavy" pitchFamily="34" charset="0"/>
              </a:rPr>
              <a:t>Сковородіани</a:t>
            </a:r>
            <a:endParaRPr lang="ru-RU" sz="3200" dirty="0"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9928"/>
            <a:ext cx="5652120" cy="6480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Arial Black" pitchFamily="34" charset="0"/>
              </a:rPr>
              <a:t>#СКОВОРОДА_300</a:t>
            </a:r>
            <a:endParaRPr lang="ru-RU" b="1" i="1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rot="10800000">
            <a:off x="5652120" y="2780928"/>
            <a:ext cx="3312368" cy="3888432"/>
          </a:xfrm>
          <a:prstGeom prst="halfFrame">
            <a:avLst>
              <a:gd name="adj1" fmla="val 10119"/>
              <a:gd name="adj2" fmla="val 10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260648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27" y="1124744"/>
            <a:ext cx="3463504" cy="4608512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067944" y="1162112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err="1" smtClean="0"/>
              <a:t>Ушкалов</a:t>
            </a:r>
            <a:r>
              <a:rPr lang="uk-UA" b="1" dirty="0" smtClean="0"/>
              <a:t>, Л. В. Сковорода та інші : причинки до історії української літератури / Л. В. </a:t>
            </a:r>
            <a:r>
              <a:rPr lang="uk-UA" b="1" dirty="0" err="1" smtClean="0"/>
              <a:t>Ушкалов</a:t>
            </a:r>
            <a:r>
              <a:rPr lang="uk-UA" b="1" dirty="0" smtClean="0"/>
              <a:t>. – Київ : Факт, 2007. – 550 с. : </a:t>
            </a:r>
            <a:r>
              <a:rPr lang="uk-UA" b="1" dirty="0" err="1" smtClean="0"/>
              <a:t>портр</a:t>
            </a:r>
            <a:r>
              <a:rPr lang="uk-UA" b="1" dirty="0" smtClean="0"/>
              <a:t>. – (Висока полиця).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05064" y="3185856"/>
            <a:ext cx="3886240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sz="1600" dirty="0" smtClean="0">
                <a:solidFill>
                  <a:schemeClr val="tx2"/>
                </a:solidFill>
                <a:latin typeface="Times New Roman" pitchFamily="18" charset="0"/>
              </a:rPr>
              <a:t>Григорій Сковорода – це саме серце української духовної історії. 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53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1044</Words>
  <Application>Microsoft Office PowerPoint</Application>
  <PresentationFormat>Экран (4:3)</PresentationFormat>
  <Paragraphs>83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Леонід Ушкалов – 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  <vt:lpstr>Леонід Ушкалов – дослідник Сковородіани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Леонід Ушкалов –  дослідник Сковородіани</dc:title>
  <cp:lastModifiedBy>admin</cp:lastModifiedBy>
  <cp:revision>77</cp:revision>
  <dcterms:modified xsi:type="dcterms:W3CDTF">2022-04-16T12:08:20Z</dcterms:modified>
</cp:coreProperties>
</file>